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y="5143500" cx="9144000"/>
  <p:notesSz cx="6858000" cy="9144000"/>
  <p:embeddedFontLst>
    <p:embeddedFont>
      <p:font typeface="Proxima Nova"/>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BEADD1A7-4812-48E9-A617-3C7019620F76}">
  <a:tblStyle styleId="{BEADD1A7-4812-48E9-A617-3C7019620F76}"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ProximaNova-regular.fntdata"/><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4" name="Shape 1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2" name="Shape 1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6" name="Shape 2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7" name="Shape 2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4" name="Shape 2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4" name="Shape 244"/>
        <p:cNvGrpSpPr/>
        <p:nvPr/>
      </p:nvGrpSpPr>
      <p:grpSpPr>
        <a:xfrm>
          <a:off x="0" y="0"/>
          <a:ext cx="0" cy="0"/>
          <a:chOff x="0" y="0"/>
          <a:chExt cx="0" cy="0"/>
        </a:xfrm>
      </p:grpSpPr>
      <p:sp>
        <p:nvSpPr>
          <p:cNvPr id="245" name="Shape 2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6" name="Shape 24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5" name="Shape 295"/>
        <p:cNvGrpSpPr/>
        <p:nvPr/>
      </p:nvGrpSpPr>
      <p:grpSpPr>
        <a:xfrm>
          <a:off x="0" y="0"/>
          <a:ext cx="0" cy="0"/>
          <a:chOff x="0" y="0"/>
          <a:chExt cx="0" cy="0"/>
        </a:xfrm>
      </p:grpSpPr>
      <p:sp>
        <p:nvSpPr>
          <p:cNvPr id="296" name="Shape 2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7" name="Shape 29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2" name="Shape 302"/>
        <p:cNvGrpSpPr/>
        <p:nvPr/>
      </p:nvGrpSpPr>
      <p:grpSpPr>
        <a:xfrm>
          <a:off x="0" y="0"/>
          <a:ext cx="0" cy="0"/>
          <a:chOff x="0" y="0"/>
          <a:chExt cx="0" cy="0"/>
        </a:xfrm>
      </p:grpSpPr>
      <p:sp>
        <p:nvSpPr>
          <p:cNvPr id="303" name="Shape 3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4" name="Shape 3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228600" lvl="0" marL="457200">
              <a:spcBef>
                <a:spcPts val="0"/>
              </a:spcBef>
              <a:buChar char="-"/>
            </a:pPr>
            <a:r>
              <a:rPr lang="en"/>
              <a:t>NMS is an </a:t>
            </a:r>
            <a:r>
              <a:rPr b="1" lang="en"/>
              <a:t>intermediate step </a:t>
            </a:r>
            <a:r>
              <a:rPr lang="en"/>
              <a:t>in the object detection pipeline.</a:t>
            </a:r>
          </a:p>
          <a:p>
            <a:pPr indent="-228600" lvl="0" marL="457200">
              <a:spcBef>
                <a:spcPts val="0"/>
              </a:spcBef>
              <a:buChar char="-"/>
            </a:pPr>
            <a:r>
              <a:rPr lang="en"/>
              <a:t>Often, in this pipeline, we'll have many </a:t>
            </a:r>
            <a:r>
              <a:rPr b="1" lang="en"/>
              <a:t>duplicate bounding boxes around the same object</a:t>
            </a:r>
            <a:r>
              <a:rPr lang="en"/>
              <a:t>.</a:t>
            </a:r>
          </a:p>
          <a:p>
            <a:pPr indent="-228600" lvl="0" marL="457200">
              <a:spcBef>
                <a:spcPts val="0"/>
              </a:spcBef>
              <a:buChar char="-"/>
            </a:pPr>
            <a:r>
              <a:rPr lang="en"/>
              <a:t>NMS is used to </a:t>
            </a:r>
            <a:r>
              <a:rPr b="1" lang="en"/>
              <a:t>reduce this </a:t>
            </a:r>
            <a:r>
              <a:rPr lang="en"/>
              <a:t>to a single bounding box per object.</a:t>
            </a:r>
          </a:p>
          <a:p>
            <a:pPr indent="-228600" lvl="0" marL="457200">
              <a:spcBef>
                <a:spcPts val="0"/>
              </a:spcBef>
              <a:buChar char="-"/>
            </a:pPr>
            <a:r>
              <a:rPr lang="en"/>
              <a:t>To give an idea, we’re working with about </a:t>
            </a:r>
            <a:r>
              <a:rPr b="1" lang="en"/>
              <a:t>15000 bounding boxes </a:t>
            </a:r>
            <a:r>
              <a:rPr lang="en"/>
              <a:t>per image. We’d like to reduce that to a handful.</a:t>
            </a:r>
          </a:p>
          <a:p>
            <a:pPr lvl="0">
              <a:spcBef>
                <a:spcPts val="0"/>
              </a:spcBef>
              <a:buNone/>
            </a:pPr>
            <a:r>
              <a:t/>
            </a:r>
            <a:endParaRPr/>
          </a:p>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6" name="Shape 326"/>
        <p:cNvGrpSpPr/>
        <p:nvPr/>
      </p:nvGrpSpPr>
      <p:grpSpPr>
        <a:xfrm>
          <a:off x="0" y="0"/>
          <a:ext cx="0" cy="0"/>
          <a:chOff x="0" y="0"/>
          <a:chExt cx="0" cy="0"/>
        </a:xfrm>
      </p:grpSpPr>
      <p:sp>
        <p:nvSpPr>
          <p:cNvPr id="327" name="Shape 3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8" name="Shape 3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3" name="Shape 333"/>
        <p:cNvGrpSpPr/>
        <p:nvPr/>
      </p:nvGrpSpPr>
      <p:grpSpPr>
        <a:xfrm>
          <a:off x="0" y="0"/>
          <a:ext cx="0" cy="0"/>
          <a:chOff x="0" y="0"/>
          <a:chExt cx="0" cy="0"/>
        </a:xfrm>
      </p:grpSpPr>
      <p:sp>
        <p:nvSpPr>
          <p:cNvPr id="334" name="Shape 3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5" name="Shape 3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We also have experimented on trying to parallelize the NMS algorithm on a GPU.</a:t>
            </a:r>
          </a:p>
          <a:p>
            <a:pPr lvl="0">
              <a:spcBef>
                <a:spcPts val="0"/>
              </a:spcBef>
              <a:buNone/>
            </a:pPr>
            <a:r>
              <a:rPr lang="en"/>
              <a:t>Since we are using GPUs, the implementation strategy would be kernel parallelism and the execution target arthictecture would be GPU SIMD</a:t>
            </a:r>
          </a:p>
          <a:p>
            <a:pPr lvl="0" rtl="0">
              <a:spcBef>
                <a:spcPts val="0"/>
              </a:spcBef>
              <a:buNone/>
            </a:pPr>
            <a:r>
              <a:rPr lang="en"/>
              <a:t>We use Titan X GPU which has over 3000 cores, a clock speed of 1000 Mhz, and has the computational power of 206 Gflops double precision.</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5" name="Shape 345"/>
        <p:cNvGrpSpPr/>
        <p:nvPr/>
      </p:nvGrpSpPr>
      <p:grpSpPr>
        <a:xfrm>
          <a:off x="0" y="0"/>
          <a:ext cx="0" cy="0"/>
          <a:chOff x="0" y="0"/>
          <a:chExt cx="0" cy="0"/>
        </a:xfrm>
      </p:grpSpPr>
      <p:sp>
        <p:nvSpPr>
          <p:cNvPr id="346" name="Shape 3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7" name="Shape 34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So I will explain how the NMS algorithm is run on the GPU.</a:t>
            </a:r>
          </a:p>
          <a:p>
            <a:pPr lvl="0">
              <a:spcBef>
                <a:spcPts val="0"/>
              </a:spcBef>
              <a:buNone/>
            </a:pPr>
            <a:r>
              <a:rPr lang="en"/>
              <a:t>The GPU first loads all the bounding boxes and then each work item calculates the IoU of only one pair of bounding boxes.</a:t>
            </a:r>
          </a:p>
          <a:p>
            <a:pPr lvl="0">
              <a:spcBef>
                <a:spcPts val="0"/>
              </a:spcBef>
              <a:buNone/>
            </a:pPr>
            <a:r>
              <a:rPr lang="en"/>
              <a:t>In other words, we are not only parallelizing the outer loop of the algortihm, we are parallelizing the inner loop as well by doing every computation possible.</a:t>
            </a:r>
          </a:p>
          <a:p>
            <a:pPr lvl="0" rtl="0">
              <a:spcBef>
                <a:spcPts val="0"/>
              </a:spcBef>
              <a:buNone/>
            </a:pPr>
            <a:r>
              <a:rPr lang="en"/>
              <a:t>we also omit the discard process because the overhead of flagging the boxes as discarded and writing that into an array overwhelms the computation. Despite this effort, result is slow because of other overheads.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4" name="Shape 364"/>
        <p:cNvGrpSpPr/>
        <p:nvPr/>
      </p:nvGrpSpPr>
      <p:grpSpPr>
        <a:xfrm>
          <a:off x="0" y="0"/>
          <a:ext cx="0" cy="0"/>
          <a:chOff x="0" y="0"/>
          <a:chExt cx="0" cy="0"/>
        </a:xfrm>
      </p:grpSpPr>
      <p:sp>
        <p:nvSpPr>
          <p:cNvPr id="365" name="Shape 3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6" name="Shape 36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0" name="Shape 370"/>
        <p:cNvGrpSpPr/>
        <p:nvPr/>
      </p:nvGrpSpPr>
      <p:grpSpPr>
        <a:xfrm>
          <a:off x="0" y="0"/>
          <a:ext cx="0" cy="0"/>
          <a:chOff x="0" y="0"/>
          <a:chExt cx="0" cy="0"/>
        </a:xfrm>
      </p:grpSpPr>
      <p:sp>
        <p:nvSpPr>
          <p:cNvPr id="371" name="Shape 3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2" name="Shape 3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6" name="Shape 376"/>
        <p:cNvGrpSpPr/>
        <p:nvPr/>
      </p:nvGrpSpPr>
      <p:grpSpPr>
        <a:xfrm>
          <a:off x="0" y="0"/>
          <a:ext cx="0" cy="0"/>
          <a:chOff x="0" y="0"/>
          <a:chExt cx="0" cy="0"/>
        </a:xfrm>
      </p:grpSpPr>
      <p:sp>
        <p:nvSpPr>
          <p:cNvPr id="377" name="Shape 3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8" name="Shape 3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2" name="Shape 382"/>
        <p:cNvGrpSpPr/>
        <p:nvPr/>
      </p:nvGrpSpPr>
      <p:grpSpPr>
        <a:xfrm>
          <a:off x="0" y="0"/>
          <a:ext cx="0" cy="0"/>
          <a:chOff x="0" y="0"/>
          <a:chExt cx="0" cy="0"/>
        </a:xfrm>
      </p:grpSpPr>
      <p:sp>
        <p:nvSpPr>
          <p:cNvPr id="383" name="Shape 3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4" name="Shape 3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8" name="Shape 388"/>
        <p:cNvGrpSpPr/>
        <p:nvPr/>
      </p:nvGrpSpPr>
      <p:grpSpPr>
        <a:xfrm>
          <a:off x="0" y="0"/>
          <a:ext cx="0" cy="0"/>
          <a:chOff x="0" y="0"/>
          <a:chExt cx="0" cy="0"/>
        </a:xfrm>
      </p:grpSpPr>
      <p:sp>
        <p:nvSpPr>
          <p:cNvPr id="389" name="Shape 3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0" name="Shape 3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1" name="Shape 401"/>
        <p:cNvGrpSpPr/>
        <p:nvPr/>
      </p:nvGrpSpPr>
      <p:grpSpPr>
        <a:xfrm>
          <a:off x="0" y="0"/>
          <a:ext cx="0" cy="0"/>
          <a:chOff x="0" y="0"/>
          <a:chExt cx="0" cy="0"/>
        </a:xfrm>
      </p:grpSpPr>
      <p:sp>
        <p:nvSpPr>
          <p:cNvPr id="402" name="Shape 4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3" name="Shape 4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9" name="Shape 409"/>
        <p:cNvGrpSpPr/>
        <p:nvPr/>
      </p:nvGrpSpPr>
      <p:grpSpPr>
        <a:xfrm>
          <a:off x="0" y="0"/>
          <a:ext cx="0" cy="0"/>
          <a:chOff x="0" y="0"/>
          <a:chExt cx="0" cy="0"/>
        </a:xfrm>
      </p:grpSpPr>
      <p:sp>
        <p:nvSpPr>
          <p:cNvPr id="410" name="Shape 4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1" name="Shape 41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228600" lvl="0" marL="457200" rtl="0">
              <a:spcBef>
                <a:spcPts val="0"/>
              </a:spcBef>
              <a:buChar char="-"/>
            </a:pPr>
            <a:r>
              <a:rPr lang="en"/>
              <a:t>NMS can get quite </a:t>
            </a:r>
            <a:r>
              <a:rPr b="1" lang="en"/>
              <a:t>computation-heavy</a:t>
            </a:r>
            <a:r>
              <a:rPr lang="en"/>
              <a:t>.</a:t>
            </a:r>
          </a:p>
          <a:p>
            <a:pPr indent="-228600" lvl="0" marL="457200">
              <a:spcBef>
                <a:spcPts val="0"/>
              </a:spcBef>
              <a:buChar char="-"/>
            </a:pPr>
            <a:r>
              <a:rPr lang="en"/>
              <a:t>In fact, it is </a:t>
            </a:r>
            <a:r>
              <a:rPr b="1" lang="en"/>
              <a:t>currently the bottleneck </a:t>
            </a:r>
            <a:r>
              <a:rPr lang="en"/>
              <a:t>in the image processing pipeline.</a:t>
            </a:r>
          </a:p>
          <a:p>
            <a:pPr indent="-228600" lvl="0" marL="457200" rtl="0">
              <a:spcBef>
                <a:spcPts val="0"/>
              </a:spcBef>
              <a:buChar char="-"/>
            </a:pPr>
            <a:r>
              <a:rPr b="1" lang="en"/>
              <a:t>Our motivation: </a:t>
            </a:r>
            <a:r>
              <a:rPr lang="en"/>
              <a:t>By removing this bottleneck, we can process </a:t>
            </a:r>
            <a:r>
              <a:rPr b="1" lang="en"/>
              <a:t>more features </a:t>
            </a:r>
            <a:r>
              <a:rPr lang="en"/>
              <a:t>with </a:t>
            </a:r>
            <a:r>
              <a:rPr b="1" lang="en"/>
              <a:t>more images </a:t>
            </a:r>
            <a:r>
              <a:rPr lang="en"/>
              <a:t>at once.</a:t>
            </a:r>
          </a:p>
          <a:p>
            <a:pPr indent="-228600" lvl="0" marL="457200">
              <a:spcBef>
                <a:spcPts val="0"/>
              </a:spcBef>
              <a:buChar char="-"/>
            </a:pPr>
            <a:r>
              <a:rPr lang="en"/>
              <a:t>This is critical for </a:t>
            </a:r>
            <a:r>
              <a:rPr b="1" lang="en"/>
              <a:t>our application - self-driving cars </a:t>
            </a:r>
            <a:r>
              <a:rPr lang="en"/>
              <a:t>- which require high accuracy and </a:t>
            </a:r>
            <a:r>
              <a:rPr b="1" lang="en"/>
              <a:t>reaction times</a:t>
            </a:r>
            <a:r>
              <a:rPr lang="en"/>
              <a: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5" name="Shape 415"/>
        <p:cNvGrpSpPr/>
        <p:nvPr/>
      </p:nvGrpSpPr>
      <p:grpSpPr>
        <a:xfrm>
          <a:off x="0" y="0"/>
          <a:ext cx="0" cy="0"/>
          <a:chOff x="0" y="0"/>
          <a:chExt cx="0" cy="0"/>
        </a:xfrm>
      </p:grpSpPr>
      <p:sp>
        <p:nvSpPr>
          <p:cNvPr id="416" name="Shape 4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7" name="Shape 4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There are various other applications to NMS - from facial recognition to medical scans.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solidFill>
          <a:schemeClr val="dk1"/>
        </a:solidFill>
      </p:bgPr>
    </p:bg>
    <p:spTree>
      <p:nvGrpSpPr>
        <p:cNvPr id="9" name="Shape 9"/>
        <p:cNvGrpSpPr/>
        <p:nvPr/>
      </p:nvGrpSpPr>
      <p:grpSpPr>
        <a:xfrm>
          <a:off x="0" y="0"/>
          <a:ext cx="0" cy="0"/>
          <a:chOff x="0" y="0"/>
          <a:chExt cx="0" cy="0"/>
        </a:xfrm>
      </p:grpSpPr>
      <p:cxnSp>
        <p:nvCxnSpPr>
          <p:cNvPr id="10" name="Shape 10"/>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11" name="Shape 11"/>
          <p:cNvSpPr txBox="1"/>
          <p:nvPr>
            <p:ph type="ctrTitle"/>
          </p:nvPr>
        </p:nvSpPr>
        <p:spPr>
          <a:xfrm>
            <a:off x="510450" y="1257300"/>
            <a:ext cx="8123100" cy="1588500"/>
          </a:xfrm>
          <a:prstGeom prst="rect">
            <a:avLst/>
          </a:prstGeom>
        </p:spPr>
        <p:txBody>
          <a:bodyPr anchorCtr="0" anchor="b"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12" name="Shape 12"/>
          <p:cNvSpPr txBox="1"/>
          <p:nvPr>
            <p:ph idx="1" type="subTitle"/>
          </p:nvPr>
        </p:nvSpPr>
        <p:spPr>
          <a:xfrm>
            <a:off x="510450" y="3182312"/>
            <a:ext cx="8123100" cy="630000"/>
          </a:xfrm>
          <a:prstGeom prst="rect">
            <a:avLst/>
          </a:prstGeom>
        </p:spPr>
        <p:txBody>
          <a:bodyPr anchorCtr="0" anchor="t" bIns="91425" lIns="91425" rIns="91425" tIns="91425"/>
          <a:lstStyle>
            <a:lvl1pPr lvl="0">
              <a:lnSpc>
                <a:spcPct val="100000"/>
              </a:lnSpc>
              <a:spcBef>
                <a:spcPts val="0"/>
              </a:spcBef>
              <a:spcAft>
                <a:spcPts val="0"/>
              </a:spcAft>
              <a:buClr>
                <a:schemeClr val="lt1"/>
              </a:buClr>
              <a:buSzPct val="100000"/>
              <a:buNone/>
              <a:defRPr sz="2400">
                <a:solidFill>
                  <a:schemeClr val="lt1"/>
                </a:solidFill>
              </a:defRPr>
            </a:lvl1pPr>
            <a:lvl2pPr lvl="1">
              <a:lnSpc>
                <a:spcPct val="100000"/>
              </a:lnSpc>
              <a:spcBef>
                <a:spcPts val="0"/>
              </a:spcBef>
              <a:spcAft>
                <a:spcPts val="0"/>
              </a:spcAft>
              <a:buClr>
                <a:schemeClr val="lt1"/>
              </a:buClr>
              <a:buSzPct val="100000"/>
              <a:buNone/>
              <a:defRPr sz="2400">
                <a:solidFill>
                  <a:schemeClr val="lt1"/>
                </a:solidFill>
              </a:defRPr>
            </a:lvl2pPr>
            <a:lvl3pPr lvl="2">
              <a:lnSpc>
                <a:spcPct val="100000"/>
              </a:lnSpc>
              <a:spcBef>
                <a:spcPts val="0"/>
              </a:spcBef>
              <a:spcAft>
                <a:spcPts val="0"/>
              </a:spcAft>
              <a:buClr>
                <a:schemeClr val="lt1"/>
              </a:buClr>
              <a:buSzPct val="100000"/>
              <a:buNone/>
              <a:defRPr sz="2400">
                <a:solidFill>
                  <a:schemeClr val="lt1"/>
                </a:solidFill>
              </a:defRPr>
            </a:lvl3pPr>
            <a:lvl4pPr lvl="3">
              <a:lnSpc>
                <a:spcPct val="100000"/>
              </a:lnSpc>
              <a:spcBef>
                <a:spcPts val="0"/>
              </a:spcBef>
              <a:spcAft>
                <a:spcPts val="0"/>
              </a:spcAft>
              <a:buClr>
                <a:schemeClr val="lt1"/>
              </a:buClr>
              <a:buSzPct val="100000"/>
              <a:buNone/>
              <a:defRPr sz="2400">
                <a:solidFill>
                  <a:schemeClr val="lt1"/>
                </a:solidFill>
              </a:defRPr>
            </a:lvl4pPr>
            <a:lvl5pPr lvl="4">
              <a:lnSpc>
                <a:spcPct val="100000"/>
              </a:lnSpc>
              <a:spcBef>
                <a:spcPts val="0"/>
              </a:spcBef>
              <a:spcAft>
                <a:spcPts val="0"/>
              </a:spcAft>
              <a:buClr>
                <a:schemeClr val="lt1"/>
              </a:buClr>
              <a:buSzPct val="100000"/>
              <a:buNone/>
              <a:defRPr sz="2400">
                <a:solidFill>
                  <a:schemeClr val="lt1"/>
                </a:solidFill>
              </a:defRPr>
            </a:lvl5pPr>
            <a:lvl6pPr lvl="5">
              <a:lnSpc>
                <a:spcPct val="100000"/>
              </a:lnSpc>
              <a:spcBef>
                <a:spcPts val="0"/>
              </a:spcBef>
              <a:spcAft>
                <a:spcPts val="0"/>
              </a:spcAft>
              <a:buClr>
                <a:schemeClr val="lt1"/>
              </a:buClr>
              <a:buSzPct val="100000"/>
              <a:buNone/>
              <a:defRPr sz="2400">
                <a:solidFill>
                  <a:schemeClr val="lt1"/>
                </a:solidFill>
              </a:defRPr>
            </a:lvl6pPr>
            <a:lvl7pPr lvl="6">
              <a:lnSpc>
                <a:spcPct val="100000"/>
              </a:lnSpc>
              <a:spcBef>
                <a:spcPts val="0"/>
              </a:spcBef>
              <a:spcAft>
                <a:spcPts val="0"/>
              </a:spcAft>
              <a:buClr>
                <a:schemeClr val="lt1"/>
              </a:buClr>
              <a:buSzPct val="100000"/>
              <a:buNone/>
              <a:defRPr sz="2400">
                <a:solidFill>
                  <a:schemeClr val="lt1"/>
                </a:solidFill>
              </a:defRPr>
            </a:lvl7pPr>
            <a:lvl8pPr lvl="7">
              <a:lnSpc>
                <a:spcPct val="100000"/>
              </a:lnSpc>
              <a:spcBef>
                <a:spcPts val="0"/>
              </a:spcBef>
              <a:spcAft>
                <a:spcPts val="0"/>
              </a:spcAft>
              <a:buClr>
                <a:schemeClr val="lt1"/>
              </a:buClr>
              <a:buSzPct val="100000"/>
              <a:buNone/>
              <a:defRPr sz="2400">
                <a:solidFill>
                  <a:schemeClr val="lt1"/>
                </a:solidFill>
              </a:defRPr>
            </a:lvl8pPr>
            <a:lvl9pPr lvl="8">
              <a:lnSpc>
                <a:spcPct val="100000"/>
              </a:lnSpc>
              <a:spcBef>
                <a:spcPts val="0"/>
              </a:spcBef>
              <a:spcAft>
                <a:spcPts val="0"/>
              </a:spcAft>
              <a:buClr>
                <a:schemeClr val="lt1"/>
              </a:buClr>
              <a:buSzPct val="100000"/>
              <a:buNone/>
              <a:defRPr sz="2400">
                <a:solidFill>
                  <a:schemeClr val="lt1"/>
                </a:solidFill>
              </a:defRPr>
            </a:lvl9pPr>
          </a:lstStyle>
          <a:p/>
        </p:txBody>
      </p:sp>
      <p:sp>
        <p:nvSpPr>
          <p:cNvPr id="13" name="Shape 1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8" name="Shape 48"/>
        <p:cNvGrpSpPr/>
        <p:nvPr/>
      </p:nvGrpSpPr>
      <p:grpSpPr>
        <a:xfrm>
          <a:off x="0" y="0"/>
          <a:ext cx="0" cy="0"/>
          <a:chOff x="0" y="0"/>
          <a:chExt cx="0" cy="0"/>
        </a:xfrm>
      </p:grpSpPr>
      <p:sp>
        <p:nvSpPr>
          <p:cNvPr id="49" name="Shape 49"/>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50" name="Shape 50"/>
          <p:cNvSpPr txBox="1"/>
          <p:nvPr>
            <p:ph type="title"/>
          </p:nvPr>
        </p:nvSpPr>
        <p:spPr>
          <a:xfrm>
            <a:off x="311700" y="991475"/>
            <a:ext cx="8520600" cy="1917900"/>
          </a:xfrm>
          <a:prstGeom prst="rect">
            <a:avLst/>
          </a:prstGeom>
        </p:spPr>
        <p:txBody>
          <a:bodyPr anchorCtr="0" anchor="ctr" bIns="91425" lIns="91425" rIns="91425" tIns="91425"/>
          <a:lstStyle>
            <a:lvl1pPr lvl="0" algn="ctr">
              <a:spcBef>
                <a:spcPts val="0"/>
              </a:spcBef>
              <a:buSzPct val="100000"/>
              <a:defRPr b="1" sz="14000"/>
            </a:lvl1pPr>
            <a:lvl2pPr lvl="1" algn="ctr">
              <a:spcBef>
                <a:spcPts val="0"/>
              </a:spcBef>
              <a:buSzPct val="100000"/>
              <a:defRPr b="1" sz="14000"/>
            </a:lvl2pPr>
            <a:lvl3pPr lvl="2" algn="ctr">
              <a:spcBef>
                <a:spcPts val="0"/>
              </a:spcBef>
              <a:buSzPct val="100000"/>
              <a:defRPr b="1" sz="14000"/>
            </a:lvl3pPr>
            <a:lvl4pPr lvl="3" algn="ctr">
              <a:spcBef>
                <a:spcPts val="0"/>
              </a:spcBef>
              <a:buSzPct val="100000"/>
              <a:defRPr b="1" sz="14000"/>
            </a:lvl4pPr>
            <a:lvl5pPr lvl="4" algn="ctr">
              <a:spcBef>
                <a:spcPts val="0"/>
              </a:spcBef>
              <a:buSzPct val="100000"/>
              <a:defRPr b="1" sz="14000"/>
            </a:lvl5pPr>
            <a:lvl6pPr lvl="5" algn="ctr">
              <a:spcBef>
                <a:spcPts val="0"/>
              </a:spcBef>
              <a:buSzPct val="100000"/>
              <a:defRPr b="1" sz="14000"/>
            </a:lvl6pPr>
            <a:lvl7pPr lvl="6" algn="ctr">
              <a:spcBef>
                <a:spcPts val="0"/>
              </a:spcBef>
              <a:buSzPct val="100000"/>
              <a:defRPr b="1" sz="14000"/>
            </a:lvl7pPr>
            <a:lvl8pPr lvl="7" algn="ctr">
              <a:spcBef>
                <a:spcPts val="0"/>
              </a:spcBef>
              <a:buSzPct val="100000"/>
              <a:defRPr b="1" sz="14000"/>
            </a:lvl8pPr>
            <a:lvl9pPr lvl="8" algn="ctr">
              <a:spcBef>
                <a:spcPts val="0"/>
              </a:spcBef>
              <a:buSzPct val="100000"/>
              <a:defRPr b="1" sz="14000"/>
            </a:lvl9pPr>
          </a:lstStyle>
          <a:p/>
        </p:txBody>
      </p:sp>
      <p:sp>
        <p:nvSpPr>
          <p:cNvPr id="51" name="Shape 51"/>
          <p:cNvSpPr txBox="1"/>
          <p:nvPr>
            <p:ph idx="1" type="body"/>
          </p:nvPr>
        </p:nvSpPr>
        <p:spPr>
          <a:xfrm>
            <a:off x="311700" y="3071300"/>
            <a:ext cx="8520600" cy="901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2" name="Shape 5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bg>
      <p:bgPr>
        <a:solidFill>
          <a:schemeClr val="dk1"/>
        </a:solidFill>
      </p:bgPr>
    </p:bg>
    <p:spTree>
      <p:nvGrpSpPr>
        <p:cNvPr id="14" name="Shape 14"/>
        <p:cNvGrpSpPr/>
        <p:nvPr/>
      </p:nvGrpSpPr>
      <p:grpSpPr>
        <a:xfrm>
          <a:off x="0" y="0"/>
          <a:ext cx="0" cy="0"/>
          <a:chOff x="0" y="0"/>
          <a:chExt cx="0" cy="0"/>
        </a:xfrm>
      </p:grpSpPr>
      <p:cxnSp>
        <p:nvCxnSpPr>
          <p:cNvPr id="15" name="Shape 15"/>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16" name="Shape 16"/>
          <p:cNvSpPr txBox="1"/>
          <p:nvPr>
            <p:ph type="title"/>
          </p:nvPr>
        </p:nvSpPr>
        <p:spPr>
          <a:xfrm>
            <a:off x="510450" y="2057400"/>
            <a:ext cx="8123100" cy="778800"/>
          </a:xfrm>
          <a:prstGeom prst="rect">
            <a:avLst/>
          </a:prstGeom>
        </p:spPr>
        <p:txBody>
          <a:bodyPr anchorCtr="0" anchor="b" bIns="91425" lIns="91425" rIns="91425" tIns="91425"/>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p:txBody>
      </p:sp>
      <p:sp>
        <p:nvSpPr>
          <p:cNvPr id="17" name="Shape 1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8" name="Shape 18"/>
        <p:cNvGrpSpPr/>
        <p:nvPr/>
      </p:nvGrpSpPr>
      <p:grpSpPr>
        <a:xfrm>
          <a:off x="0" y="0"/>
          <a:ext cx="0" cy="0"/>
          <a:chOff x="0" y="0"/>
          <a:chExt cx="0" cy="0"/>
        </a:xfrm>
      </p:grpSpPr>
      <p:sp>
        <p:nvSpPr>
          <p:cNvPr id="19" name="Shape 19"/>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20" name="Shape 20"/>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1" name="Shape 21"/>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3" name="Shape 23"/>
        <p:cNvGrpSpPr/>
        <p:nvPr/>
      </p:nvGrpSpPr>
      <p:grpSpPr>
        <a:xfrm>
          <a:off x="0" y="0"/>
          <a:ext cx="0" cy="0"/>
          <a:chOff x="0" y="0"/>
          <a:chExt cx="0" cy="0"/>
        </a:xfrm>
      </p:grpSpPr>
      <p:sp>
        <p:nvSpPr>
          <p:cNvPr id="24" name="Shape 24"/>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5" name="Shape 25"/>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6" name="Shape 26"/>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8" name="Shape 28"/>
        <p:cNvGrpSpPr/>
        <p:nvPr/>
      </p:nvGrpSpPr>
      <p:grpSpPr>
        <a:xfrm>
          <a:off x="0" y="0"/>
          <a:ext cx="0" cy="0"/>
          <a:chOff x="0" y="0"/>
          <a:chExt cx="0" cy="0"/>
        </a:xfrm>
      </p:grpSpPr>
      <p:sp>
        <p:nvSpPr>
          <p:cNvPr id="29" name="Shape 29"/>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0" name="Shape 3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3" name="Shape 33"/>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5" name="Shape 35"/>
        <p:cNvGrpSpPr/>
        <p:nvPr/>
      </p:nvGrpSpPr>
      <p:grpSpPr>
        <a:xfrm>
          <a:off x="0" y="0"/>
          <a:ext cx="0" cy="0"/>
          <a:chOff x="0" y="0"/>
          <a:chExt cx="0" cy="0"/>
        </a:xfrm>
      </p:grpSpPr>
      <p:sp>
        <p:nvSpPr>
          <p:cNvPr id="36" name="Shape 36"/>
          <p:cNvSpPr txBox="1"/>
          <p:nvPr>
            <p:ph type="title"/>
          </p:nvPr>
        </p:nvSpPr>
        <p:spPr>
          <a:xfrm>
            <a:off x="490250" y="526350"/>
            <a:ext cx="57975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7" name="Shape 3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8" name="Shape 38"/>
        <p:cNvGrpSpPr/>
        <p:nvPr/>
      </p:nvGrpSpPr>
      <p:grpSpPr>
        <a:xfrm>
          <a:off x="0" y="0"/>
          <a:ext cx="0" cy="0"/>
          <a:chOff x="0" y="0"/>
          <a:chExt cx="0" cy="0"/>
        </a:xfrm>
      </p:grpSpPr>
      <p:sp>
        <p:nvSpPr>
          <p:cNvPr id="39" name="Shape 39"/>
          <p:cNvSpPr/>
          <p:nvPr/>
        </p:nvSpPr>
        <p:spPr>
          <a:xfrm>
            <a:off x="4572000" y="75"/>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0" name="Shape 40"/>
          <p:cNvCxnSpPr/>
          <p:nvPr/>
        </p:nvCxnSpPr>
        <p:spPr>
          <a:xfrm>
            <a:off x="5029675" y="4495500"/>
            <a:ext cx="468300" cy="0"/>
          </a:xfrm>
          <a:prstGeom prst="straightConnector1">
            <a:avLst/>
          </a:prstGeom>
          <a:noFill/>
          <a:ln cap="flat" cmpd="sng" w="19050">
            <a:solidFill>
              <a:schemeClr val="lt2"/>
            </a:solidFill>
            <a:prstDash val="solid"/>
            <a:round/>
            <a:headEnd len="med" w="med" type="none"/>
            <a:tailEnd len="med" w="med" type="none"/>
          </a:ln>
        </p:spPr>
      </p:cxnSp>
      <p:sp>
        <p:nvSpPr>
          <p:cNvPr id="41" name="Shape 41"/>
          <p:cNvSpPr txBox="1"/>
          <p:nvPr>
            <p:ph type="title"/>
          </p:nvPr>
        </p:nvSpPr>
        <p:spPr>
          <a:xfrm>
            <a:off x="265500" y="1205825"/>
            <a:ext cx="4045200" cy="15096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2" name="Shape 42"/>
          <p:cNvSpPr txBox="1"/>
          <p:nvPr>
            <p:ph idx="1" type="subTitle"/>
          </p:nvPr>
        </p:nvSpPr>
        <p:spPr>
          <a:xfrm>
            <a:off x="265500" y="2769000"/>
            <a:ext cx="4045200" cy="13455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43" name="Shape 43"/>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4" name="Shape 4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5" name="Shape 45"/>
        <p:cNvGrpSpPr/>
        <p:nvPr/>
      </p:nvGrpSpPr>
      <p:grpSpPr>
        <a:xfrm>
          <a:off x="0" y="0"/>
          <a:ext cx="0" cy="0"/>
          <a:chOff x="0" y="0"/>
          <a:chExt cx="0" cy="0"/>
        </a:xfrm>
      </p:grpSpPr>
      <p:sp>
        <p:nvSpPr>
          <p:cNvPr id="46" name="Shape 46"/>
          <p:cNvSpPr txBox="1"/>
          <p:nvPr>
            <p:ph idx="1" type="body"/>
          </p:nvPr>
        </p:nvSpPr>
        <p:spPr>
          <a:xfrm>
            <a:off x="311700" y="4236825"/>
            <a:ext cx="5998800" cy="598800"/>
          </a:xfrm>
          <a:prstGeom prst="rect">
            <a:avLst/>
          </a:prstGeom>
        </p:spPr>
        <p:txBody>
          <a:bodyPr anchorCtr="0" anchor="ctr" bIns="91425" lIns="91425" rIns="91425" tIns="91425"/>
          <a:lstStyle>
            <a:lvl1pPr lvl="0">
              <a:lnSpc>
                <a:spcPct val="100000"/>
              </a:lnSpc>
              <a:spcBef>
                <a:spcPts val="0"/>
              </a:spcBef>
              <a:spcAft>
                <a:spcPts val="0"/>
              </a:spcAft>
              <a:buSzPct val="100000"/>
              <a:buNone/>
              <a:defRPr sz="2100"/>
            </a:lvl1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1pPr>
            <a:lvl2pPr lvl="1">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2pPr>
            <a:lvl3pPr lvl="2">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3pPr>
            <a:lvl4pPr lvl="3">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4pPr>
            <a:lvl5pPr lvl="4">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5pPr>
            <a:lvl6pPr lvl="5">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6pPr>
            <a:lvl7pPr lvl="6">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7pPr>
            <a:lvl8pPr lvl="7">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8pPr>
            <a:lvl9pPr lvl="8">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accent3"/>
              </a:buClr>
              <a:buSzPct val="100000"/>
              <a:buFont typeface="Proxima Nova"/>
              <a:defRPr sz="1800">
                <a:solidFill>
                  <a:schemeClr val="accent3"/>
                </a:solidFill>
                <a:latin typeface="Proxima Nova"/>
                <a:ea typeface="Proxima Nova"/>
                <a:cs typeface="Proxima Nova"/>
                <a:sym typeface="Proxima Nova"/>
              </a:defRPr>
            </a:lvl1pPr>
            <a:lvl2pPr lvl="1">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2pPr>
            <a:lvl3pPr lvl="2">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3pPr>
            <a:lvl4pPr lvl="3">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4pPr>
            <a:lvl5pPr lvl="4">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5pPr>
            <a:lvl6pPr lvl="5">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6pPr>
            <a:lvl7pPr lvl="6">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7pPr>
            <a:lvl8pPr lvl="7">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8pPr>
            <a:lvl9pPr lvl="8">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1"/>
                </a:solidFill>
                <a:latin typeface="Proxima Nova"/>
                <a:ea typeface="Proxima Nova"/>
                <a:cs typeface="Proxima Nova"/>
                <a:sym typeface="Proxima Nova"/>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8.jpg"/><Relationship Id="rId4" Type="http://schemas.openxmlformats.org/officeDocument/2006/relationships/image" Target="../media/image17.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s://pdfs.semanticscholar.org/52ca/4ed04d1d9dba3e6ae30717898276735e0b79.pdf" TargetMode="External"/><Relationship Id="rId4" Type="http://schemas.openxmlformats.org/officeDocument/2006/relationships/hyperlink" Target="http://ieeexplore.ieee.org/iel7/7465907/7471614/07471831.pdf" TargetMode="External"/><Relationship Id="rId5" Type="http://schemas.openxmlformats.org/officeDocument/2006/relationships/hyperlink" Target="http://www.pyimagesearch.com/2014/11/17/non-maximum-suppression-object-detection-python/" TargetMode="External"/><Relationship Id="rId6" Type="http://schemas.openxmlformats.org/officeDocument/2006/relationships/hyperlink" Target="http://www.pyimagesearch.com/2016/11/07/intersection-over-union-iou-for-object-detectio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sp>
        <p:nvSpPr>
          <p:cNvPr id="59" name="Shape 59"/>
          <p:cNvSpPr txBox="1"/>
          <p:nvPr>
            <p:ph type="title"/>
          </p:nvPr>
        </p:nvSpPr>
        <p:spPr>
          <a:xfrm>
            <a:off x="315725" y="-164175"/>
            <a:ext cx="4045200" cy="4851600"/>
          </a:xfrm>
          <a:prstGeom prst="rect">
            <a:avLst/>
          </a:prstGeom>
        </p:spPr>
        <p:txBody>
          <a:bodyPr anchorCtr="0" anchor="b" bIns="91425" lIns="91425" rIns="91425" tIns="91425">
            <a:noAutofit/>
          </a:bodyPr>
          <a:lstStyle/>
          <a:p>
            <a:pPr lvl="0" algn="l">
              <a:spcBef>
                <a:spcPts val="0"/>
              </a:spcBef>
              <a:buNone/>
            </a:pPr>
            <a:r>
              <a:rPr b="1" lang="en" sz="9900">
                <a:latin typeface="Trebuchet MS"/>
                <a:ea typeface="Trebuchet MS"/>
                <a:cs typeface="Trebuchet MS"/>
                <a:sym typeface="Trebuchet MS"/>
              </a:rPr>
              <a:t>N</a:t>
            </a:r>
            <a:r>
              <a:rPr b="1" lang="en" sz="3000">
                <a:latin typeface="Trebuchet MS"/>
                <a:ea typeface="Trebuchet MS"/>
                <a:cs typeface="Trebuchet MS"/>
                <a:sym typeface="Trebuchet MS"/>
              </a:rPr>
              <a:t> on</a:t>
            </a:r>
          </a:p>
          <a:p>
            <a:pPr lvl="0" algn="l">
              <a:spcBef>
                <a:spcPts val="0"/>
              </a:spcBef>
              <a:buNone/>
            </a:pPr>
            <a:r>
              <a:rPr b="1" lang="en" sz="9900">
                <a:latin typeface="Trebuchet MS"/>
                <a:ea typeface="Trebuchet MS"/>
                <a:cs typeface="Trebuchet MS"/>
                <a:sym typeface="Trebuchet MS"/>
              </a:rPr>
              <a:t>M</a:t>
            </a:r>
            <a:r>
              <a:rPr b="1" lang="en" sz="3000">
                <a:latin typeface="Trebuchet MS"/>
                <a:ea typeface="Trebuchet MS"/>
                <a:cs typeface="Trebuchet MS"/>
                <a:sym typeface="Trebuchet MS"/>
              </a:rPr>
              <a:t>aximum</a:t>
            </a:r>
          </a:p>
          <a:p>
            <a:pPr lvl="0" algn="l">
              <a:spcBef>
                <a:spcPts val="0"/>
              </a:spcBef>
              <a:buNone/>
            </a:pPr>
            <a:r>
              <a:rPr b="1" lang="en" sz="9900">
                <a:latin typeface="Trebuchet MS"/>
                <a:ea typeface="Trebuchet MS"/>
                <a:cs typeface="Trebuchet MS"/>
                <a:sym typeface="Trebuchet MS"/>
              </a:rPr>
              <a:t>S</a:t>
            </a:r>
            <a:r>
              <a:rPr b="1" lang="en" sz="3000">
                <a:latin typeface="Trebuchet MS"/>
                <a:ea typeface="Trebuchet MS"/>
                <a:cs typeface="Trebuchet MS"/>
                <a:sym typeface="Trebuchet MS"/>
              </a:rPr>
              <a:t>uppression</a:t>
            </a:r>
          </a:p>
        </p:txBody>
      </p:sp>
      <p:sp>
        <p:nvSpPr>
          <p:cNvPr id="60" name="Shape 60"/>
          <p:cNvSpPr txBox="1"/>
          <p:nvPr>
            <p:ph idx="2" type="body"/>
          </p:nvPr>
        </p:nvSpPr>
        <p:spPr>
          <a:xfrm>
            <a:off x="4939500" y="1796900"/>
            <a:ext cx="3837000" cy="2622600"/>
          </a:xfrm>
          <a:prstGeom prst="rect">
            <a:avLst/>
          </a:prstGeom>
        </p:spPr>
        <p:txBody>
          <a:bodyPr anchorCtr="0" anchor="ctr" bIns="91425" lIns="91425" rIns="91425" tIns="91425">
            <a:noAutofit/>
          </a:bodyPr>
          <a:lstStyle/>
          <a:p>
            <a:pPr lvl="0">
              <a:spcBef>
                <a:spcPts val="0"/>
              </a:spcBef>
              <a:buNone/>
            </a:pPr>
            <a:r>
              <a:rPr lang="en"/>
              <a:t>Seth Park</a:t>
            </a:r>
            <a:br>
              <a:rPr lang="en"/>
            </a:br>
            <a:r>
              <a:rPr lang="en"/>
              <a:t>Vy-An Phan</a:t>
            </a:r>
            <a:br>
              <a:rPr lang="en"/>
            </a:br>
            <a:r>
              <a:rPr lang="en"/>
              <a:t>Tushar Singal</a:t>
            </a:r>
            <a:br>
              <a:rPr lang="en"/>
            </a:br>
            <a:r>
              <a:rPr lang="en"/>
              <a:t>Lichang Xu</a:t>
            </a:r>
            <a:br>
              <a:rPr lang="en"/>
            </a:br>
            <a:r>
              <a:rPr lang="en"/>
              <a:t>Jerry Zhao</a:t>
            </a:r>
            <a:br>
              <a:rPr lang="en"/>
            </a:br>
            <a:r>
              <a:rPr lang="en"/>
              <a:t>Simon Zimmerman</a:t>
            </a:r>
            <a:br>
              <a:rPr lang="en"/>
            </a:br>
            <a:br>
              <a:rPr lang="en"/>
            </a:br>
            <a:r>
              <a:rPr lang="en"/>
              <a:t>Advisor: Bichen Wu</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sp>
        <p:nvSpPr>
          <p:cNvPr id="121" name="Shape 121"/>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Algorithm: Patterns</a:t>
            </a:r>
          </a:p>
        </p:txBody>
      </p:sp>
      <p:pic>
        <p:nvPicPr>
          <p:cNvPr id="122" name="Shape 122"/>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123" name="Shape 123"/>
          <p:cNvSpPr/>
          <p:nvPr/>
        </p:nvSpPr>
        <p:spPr>
          <a:xfrm>
            <a:off x="1534750" y="1631550"/>
            <a:ext cx="7812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7" name="Shape 127"/>
        <p:cNvGrpSpPr/>
        <p:nvPr/>
      </p:nvGrpSpPr>
      <p:grpSpPr>
        <a:xfrm>
          <a:off x="0" y="0"/>
          <a:ext cx="0" cy="0"/>
          <a:chOff x="0" y="0"/>
          <a:chExt cx="0" cy="0"/>
        </a:xfrm>
      </p:grpSpPr>
      <p:sp>
        <p:nvSpPr>
          <p:cNvPr id="128" name="Shape 128"/>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Algorithm: Patterns and Strategy</a:t>
            </a:r>
          </a:p>
        </p:txBody>
      </p:sp>
      <p:pic>
        <p:nvPicPr>
          <p:cNvPr id="129" name="Shape 129"/>
          <p:cNvPicPr preferRelativeResize="0"/>
          <p:nvPr/>
        </p:nvPicPr>
        <p:blipFill>
          <a:blip r:embed="rId3">
            <a:alphaModFix/>
          </a:blip>
          <a:stretch>
            <a:fillRect/>
          </a:stretch>
        </p:blipFill>
        <p:spPr>
          <a:xfrm>
            <a:off x="4231056" y="890049"/>
            <a:ext cx="4601243" cy="3891025"/>
          </a:xfrm>
          <a:prstGeom prst="rect">
            <a:avLst/>
          </a:prstGeom>
          <a:noFill/>
          <a:ln>
            <a:noFill/>
          </a:ln>
        </p:spPr>
      </p:pic>
      <p:sp>
        <p:nvSpPr>
          <p:cNvPr id="130" name="Shape 130"/>
          <p:cNvSpPr txBox="1"/>
          <p:nvPr/>
        </p:nvSpPr>
        <p:spPr>
          <a:xfrm>
            <a:off x="392150" y="1121725"/>
            <a:ext cx="3465600" cy="3356100"/>
          </a:xfrm>
          <a:prstGeom prst="rect">
            <a:avLst/>
          </a:prstGeom>
          <a:noFill/>
          <a:ln>
            <a:noFill/>
          </a:ln>
        </p:spPr>
        <p:txBody>
          <a:bodyPr anchorCtr="0" anchor="t" bIns="91425" lIns="91425" rIns="91425" tIns="91425">
            <a:noAutofit/>
          </a:bodyPr>
          <a:lstStyle/>
          <a:p>
            <a:pPr lvl="0">
              <a:spcBef>
                <a:spcPts val="0"/>
              </a:spcBef>
              <a:buNone/>
            </a:pPr>
            <a:r>
              <a:rPr lang="en"/>
              <a:t>Despite the iterative step of this algorithm, it cannot be classified as iterative refinement because all comparisons must be performed. </a:t>
            </a:r>
          </a:p>
          <a:p>
            <a:pPr lvl="0">
              <a:spcBef>
                <a:spcPts val="0"/>
              </a:spcBef>
              <a:buNone/>
            </a:pPr>
            <a:r>
              <a:t/>
            </a:r>
            <a:endParaRPr/>
          </a:p>
          <a:p>
            <a:pPr lvl="0">
              <a:spcBef>
                <a:spcPts val="0"/>
              </a:spcBef>
              <a:buNone/>
            </a:pPr>
            <a:r>
              <a:rPr lang="en"/>
              <a:t>There is no “refinement level” to reach</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4" name="Shape 134"/>
        <p:cNvGrpSpPr/>
        <p:nvPr/>
      </p:nvGrpSpPr>
      <p:grpSpPr>
        <a:xfrm>
          <a:off x="0" y="0"/>
          <a:ext cx="0" cy="0"/>
          <a:chOff x="0" y="0"/>
          <a:chExt cx="0" cy="0"/>
        </a:xfrm>
      </p:grpSpPr>
      <p:sp>
        <p:nvSpPr>
          <p:cNvPr id="135" name="Shape 135"/>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Algorithm: Patterns</a:t>
            </a:r>
          </a:p>
        </p:txBody>
      </p:sp>
      <p:pic>
        <p:nvPicPr>
          <p:cNvPr id="136" name="Shape 136"/>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137" name="Shape 137"/>
          <p:cNvSpPr/>
          <p:nvPr/>
        </p:nvSpPr>
        <p:spPr>
          <a:xfrm>
            <a:off x="1534750" y="1631550"/>
            <a:ext cx="7812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38" name="Shape 138"/>
          <p:cNvSpPr/>
          <p:nvPr/>
        </p:nvSpPr>
        <p:spPr>
          <a:xfrm>
            <a:off x="1534750" y="2392325"/>
            <a:ext cx="14379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2" name="Shape 142"/>
        <p:cNvGrpSpPr/>
        <p:nvPr/>
      </p:nvGrpSpPr>
      <p:grpSpPr>
        <a:xfrm>
          <a:off x="0" y="0"/>
          <a:ext cx="0" cy="0"/>
          <a:chOff x="0" y="0"/>
          <a:chExt cx="0" cy="0"/>
        </a:xfrm>
      </p:grpSpPr>
      <p:sp>
        <p:nvSpPr>
          <p:cNvPr id="143" name="Shape 143"/>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Algorithm: Patterns</a:t>
            </a:r>
          </a:p>
        </p:txBody>
      </p:sp>
      <p:sp>
        <p:nvSpPr>
          <p:cNvPr id="144" name="Shape 144"/>
          <p:cNvSpPr txBox="1"/>
          <p:nvPr>
            <p:ph idx="1" type="body"/>
          </p:nvPr>
        </p:nvSpPr>
        <p:spPr>
          <a:xfrm>
            <a:off x="311700" y="1152475"/>
            <a:ext cx="8520600" cy="11304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Each comparison is its own task</a:t>
            </a:r>
          </a:p>
          <a:p>
            <a:pPr indent="-228600" lvl="0" marL="457200" rtl="0">
              <a:spcBef>
                <a:spcPts val="0"/>
              </a:spcBef>
              <a:buFont typeface="Arial"/>
              <a:buChar char="●"/>
            </a:pPr>
            <a:r>
              <a:rPr lang="en">
                <a:latin typeface="Arial"/>
                <a:ea typeface="Arial"/>
                <a:cs typeface="Arial"/>
                <a:sym typeface="Arial"/>
              </a:rPr>
              <a:t>Future comparisons dependent on results of previous comparisons</a:t>
            </a:r>
          </a:p>
          <a:p>
            <a:pPr indent="-228600" lvl="0" marL="457200" rtl="0">
              <a:spcBef>
                <a:spcPts val="0"/>
              </a:spcBef>
              <a:buFont typeface="Arial"/>
              <a:buChar char="●"/>
            </a:pPr>
            <a:r>
              <a:rPr lang="en">
                <a:latin typeface="Arial"/>
                <a:ea typeface="Arial"/>
                <a:cs typeface="Arial"/>
                <a:sym typeface="Arial"/>
              </a:rPr>
              <a:t>Cut away tasks/comparisons as you realize they are unnecessary</a:t>
            </a:r>
          </a:p>
        </p:txBody>
      </p:sp>
      <p:pic>
        <p:nvPicPr>
          <p:cNvPr id="145" name="Shape 145"/>
          <p:cNvPicPr preferRelativeResize="0"/>
          <p:nvPr/>
        </p:nvPicPr>
        <p:blipFill>
          <a:blip r:embed="rId3">
            <a:alphaModFix/>
          </a:blip>
          <a:stretch>
            <a:fillRect/>
          </a:stretch>
        </p:blipFill>
        <p:spPr>
          <a:xfrm>
            <a:off x="2253282" y="2282874"/>
            <a:ext cx="5116743" cy="25370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9" name="Shape 149"/>
        <p:cNvGrpSpPr/>
        <p:nvPr/>
      </p:nvGrpSpPr>
      <p:grpSpPr>
        <a:xfrm>
          <a:off x="0" y="0"/>
          <a:ext cx="0" cy="0"/>
          <a:chOff x="0" y="0"/>
          <a:chExt cx="0" cy="0"/>
        </a:xfrm>
      </p:grpSpPr>
      <p:sp>
        <p:nvSpPr>
          <p:cNvPr id="150" name="Shape 150"/>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Algorithm: Patterns</a:t>
            </a:r>
          </a:p>
        </p:txBody>
      </p:sp>
      <p:pic>
        <p:nvPicPr>
          <p:cNvPr id="151" name="Shape 151"/>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152" name="Shape 152"/>
          <p:cNvSpPr/>
          <p:nvPr/>
        </p:nvSpPr>
        <p:spPr>
          <a:xfrm>
            <a:off x="1534750" y="1631550"/>
            <a:ext cx="7812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3" name="Shape 153"/>
          <p:cNvSpPr/>
          <p:nvPr/>
        </p:nvSpPr>
        <p:spPr>
          <a:xfrm>
            <a:off x="1534750" y="2392325"/>
            <a:ext cx="14379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4" name="Shape 154"/>
          <p:cNvSpPr/>
          <p:nvPr/>
        </p:nvSpPr>
        <p:spPr>
          <a:xfrm>
            <a:off x="4010025" y="3332525"/>
            <a:ext cx="8430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5" name="Shape 155"/>
          <p:cNvSpPr/>
          <p:nvPr/>
        </p:nvSpPr>
        <p:spPr>
          <a:xfrm>
            <a:off x="1950175" y="3332525"/>
            <a:ext cx="8430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9" name="Shape 159"/>
        <p:cNvGrpSpPr/>
        <p:nvPr/>
      </p:nvGrpSpPr>
      <p:grpSpPr>
        <a:xfrm>
          <a:off x="0" y="0"/>
          <a:ext cx="0" cy="0"/>
          <a:chOff x="0" y="0"/>
          <a:chExt cx="0" cy="0"/>
        </a:xfrm>
      </p:grpSpPr>
      <p:sp>
        <p:nvSpPr>
          <p:cNvPr id="160" name="Shape 160"/>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Algorithm: Patterns</a:t>
            </a:r>
          </a:p>
        </p:txBody>
      </p:sp>
      <p:sp>
        <p:nvSpPr>
          <p:cNvPr id="161" name="Shape 161"/>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Task parallel - two possibilities</a:t>
            </a:r>
          </a:p>
          <a:p>
            <a:pPr indent="-228600" lvl="1" marL="914400" rtl="0">
              <a:spcBef>
                <a:spcPts val="0"/>
              </a:spcBef>
              <a:buFont typeface="Arial"/>
              <a:buChar char="○"/>
            </a:pPr>
            <a:r>
              <a:rPr lang="en">
                <a:latin typeface="Arial"/>
                <a:ea typeface="Arial"/>
                <a:cs typeface="Arial"/>
                <a:sym typeface="Arial"/>
              </a:rPr>
              <a:t>Assign tasks to comparisons; each comparison is a task</a:t>
            </a:r>
          </a:p>
          <a:p>
            <a:pPr indent="-228600" lvl="1" marL="914400" rtl="0">
              <a:spcBef>
                <a:spcPts val="0"/>
              </a:spcBef>
              <a:buFont typeface="Arial"/>
              <a:buChar char="○"/>
            </a:pPr>
            <a:r>
              <a:rPr lang="en">
                <a:latin typeface="Arial"/>
                <a:ea typeface="Arial"/>
                <a:cs typeface="Arial"/>
                <a:sym typeface="Arial"/>
              </a:rPr>
              <a:t>Assign tasks to boxes; determining if we want to keep box X is a task</a:t>
            </a:r>
          </a:p>
          <a:p>
            <a:pPr indent="-228600" lvl="0" marL="457200" rtl="0">
              <a:spcBef>
                <a:spcPts val="0"/>
              </a:spcBef>
              <a:buFont typeface="Arial"/>
              <a:buChar char="●"/>
            </a:pPr>
            <a:r>
              <a:rPr lang="en">
                <a:latin typeface="Arial"/>
                <a:ea typeface="Arial"/>
                <a:cs typeface="Arial"/>
                <a:sym typeface="Arial"/>
              </a:rPr>
              <a:t>Data parallel</a:t>
            </a:r>
          </a:p>
          <a:p>
            <a:pPr indent="-228600" lvl="1" marL="914400" rtl="0">
              <a:spcBef>
                <a:spcPts val="0"/>
              </a:spcBef>
              <a:buFont typeface="Arial"/>
              <a:buChar char="○"/>
            </a:pPr>
            <a:r>
              <a:rPr lang="en">
                <a:latin typeface="Arial"/>
                <a:ea typeface="Arial"/>
                <a:cs typeface="Arial"/>
                <a:sym typeface="Arial"/>
              </a:rPr>
              <a:t>We compare box i to all other boxes</a:t>
            </a:r>
          </a:p>
          <a:p>
            <a:pPr indent="-228600" lvl="1" marL="914400" rtl="0">
              <a:spcBef>
                <a:spcPts val="0"/>
              </a:spcBef>
              <a:buFont typeface="Arial"/>
              <a:buChar char="○"/>
            </a:pPr>
            <a:r>
              <a:rPr lang="en">
                <a:latin typeface="Arial"/>
                <a:ea typeface="Arial"/>
                <a:cs typeface="Arial"/>
                <a:sym typeface="Arial"/>
              </a:rPr>
              <a:t>Box i is represented by 4 arrays, xmins[i], ymins[i], widths[i], heights[i]</a:t>
            </a:r>
          </a:p>
          <a:p>
            <a:pPr indent="-228600" lvl="1" marL="914400" rtl="0">
              <a:spcBef>
                <a:spcPts val="0"/>
              </a:spcBef>
              <a:buFont typeface="Arial"/>
              <a:buChar char="○"/>
            </a:pPr>
            <a:r>
              <a:rPr lang="en">
                <a:latin typeface="Arial"/>
                <a:ea typeface="Arial"/>
                <a:cs typeface="Arial"/>
                <a:sym typeface="Arial"/>
              </a:rPr>
              <a:t>Each comparison is data parallel over the dimensions of the other boxes</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Overview</a:t>
            </a:r>
          </a:p>
        </p:txBody>
      </p:sp>
      <p:sp>
        <p:nvSpPr>
          <p:cNvPr id="167" name="Shape 167"/>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Project Description</a:t>
            </a:r>
          </a:p>
          <a:p>
            <a:pPr indent="-228600" lvl="0" marL="457200" rtl="0">
              <a:spcBef>
                <a:spcPts val="0"/>
              </a:spcBef>
              <a:buFont typeface="Arial"/>
              <a:buChar char="●"/>
            </a:pPr>
            <a:r>
              <a:rPr lang="en">
                <a:latin typeface="Arial"/>
                <a:ea typeface="Arial"/>
                <a:cs typeface="Arial"/>
                <a:sym typeface="Arial"/>
              </a:rPr>
              <a:t>Algorithm</a:t>
            </a:r>
          </a:p>
          <a:p>
            <a:pPr indent="-228600" lvl="0" marL="457200" rtl="0">
              <a:spcBef>
                <a:spcPts val="0"/>
              </a:spcBef>
              <a:buFont typeface="Arial"/>
              <a:buChar char="●"/>
            </a:pPr>
            <a:r>
              <a:rPr b="1" lang="en">
                <a:latin typeface="Arial"/>
                <a:ea typeface="Arial"/>
                <a:cs typeface="Arial"/>
                <a:sym typeface="Arial"/>
              </a:rPr>
              <a:t>Serial Code</a:t>
            </a:r>
          </a:p>
          <a:p>
            <a:pPr indent="-228600" lvl="0" marL="457200" rtl="0">
              <a:spcBef>
                <a:spcPts val="0"/>
              </a:spcBef>
              <a:buFont typeface="Arial"/>
              <a:buChar char="●"/>
            </a:pPr>
            <a:r>
              <a:rPr lang="en">
                <a:latin typeface="Arial"/>
                <a:ea typeface="Arial"/>
                <a:cs typeface="Arial"/>
                <a:sym typeface="Arial"/>
              </a:rPr>
              <a:t>Parallelization</a:t>
            </a:r>
          </a:p>
          <a:p>
            <a:pPr indent="-228600" lvl="0" marL="457200" rtl="0">
              <a:spcBef>
                <a:spcPts val="0"/>
              </a:spcBef>
              <a:buFont typeface="Arial"/>
              <a:buChar char="●"/>
            </a:pPr>
            <a:r>
              <a:rPr lang="en">
                <a:latin typeface="Arial"/>
                <a:ea typeface="Arial"/>
                <a:cs typeface="Arial"/>
                <a:sym typeface="Arial"/>
              </a:rPr>
              <a:t>Results</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1" name="Shape 171"/>
        <p:cNvGrpSpPr/>
        <p:nvPr/>
      </p:nvGrpSpPr>
      <p:grpSpPr>
        <a:xfrm>
          <a:off x="0" y="0"/>
          <a:ext cx="0" cy="0"/>
          <a:chOff x="0" y="0"/>
          <a:chExt cx="0" cy="0"/>
        </a:xfrm>
      </p:grpSpPr>
      <p:sp>
        <p:nvSpPr>
          <p:cNvPr id="172" name="Shape 172"/>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Trebuchet MS"/>
                <a:ea typeface="Trebuchet MS"/>
                <a:cs typeface="Trebuchet MS"/>
                <a:sym typeface="Trebuchet MS"/>
              </a:rPr>
              <a:t>Serial Code: Initial Layout</a:t>
            </a:r>
          </a:p>
        </p:txBody>
      </p:sp>
      <p:sp>
        <p:nvSpPr>
          <p:cNvPr id="173" name="Shape 173"/>
          <p:cNvSpPr txBox="1"/>
          <p:nvPr>
            <p:ph idx="1" type="body"/>
          </p:nvPr>
        </p:nvSpPr>
        <p:spPr>
          <a:xfrm>
            <a:off x="311700" y="1152475"/>
            <a:ext cx="8520600" cy="32250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We started with python serial code</a:t>
            </a:r>
          </a:p>
          <a:p>
            <a:pPr indent="-228600" lvl="0" marL="457200" rtl="0">
              <a:spcBef>
                <a:spcPts val="0"/>
              </a:spcBef>
              <a:buFont typeface="Arial"/>
              <a:buChar char="●"/>
            </a:pPr>
            <a:r>
              <a:rPr lang="en">
                <a:latin typeface="Arial"/>
                <a:ea typeface="Arial"/>
                <a:cs typeface="Arial"/>
                <a:sym typeface="Arial"/>
              </a:rPr>
              <a:t>Double-nested for loop and lots of memory accesses</a:t>
            </a:r>
          </a:p>
          <a:p>
            <a:pPr indent="-228600" lvl="0" marL="457200" rtl="0">
              <a:spcBef>
                <a:spcPts val="0"/>
              </a:spcBef>
              <a:buFont typeface="Arial"/>
              <a:buChar char="●"/>
            </a:pPr>
            <a:r>
              <a:rPr lang="en">
                <a:latin typeface="Arial"/>
                <a:ea typeface="Arial"/>
                <a:cs typeface="Arial"/>
                <a:sym typeface="Arial"/>
              </a:rPr>
              <a:t>Took about 5min to run for 100 images, each with ~15000 boxes</a:t>
            </a:r>
          </a:p>
          <a:p>
            <a:pPr indent="-228600" lvl="1" marL="914400" rtl="0">
              <a:spcBef>
                <a:spcPts val="0"/>
              </a:spcBef>
              <a:buFont typeface="Arial"/>
              <a:buChar char="○"/>
            </a:pPr>
            <a:r>
              <a:rPr lang="en">
                <a:latin typeface="Arial"/>
                <a:ea typeface="Arial"/>
                <a:cs typeface="Arial"/>
                <a:sym typeface="Arial"/>
              </a:rPr>
              <a:t>~3s per image</a:t>
            </a:r>
          </a:p>
          <a:p>
            <a:pPr indent="-228600" lvl="0" marL="457200" rtl="0">
              <a:spcBef>
                <a:spcPts val="0"/>
              </a:spcBef>
              <a:buFont typeface="Arial"/>
              <a:buChar char="●"/>
            </a:pPr>
            <a:r>
              <a:rPr lang="en">
                <a:latin typeface="Arial"/>
                <a:ea typeface="Arial"/>
                <a:cs typeface="Arial"/>
                <a:sym typeface="Arial"/>
              </a:rPr>
              <a:t>This method cannot react in real-time for a car camera going at 60 fps</a:t>
            </a:r>
          </a:p>
          <a:p>
            <a:pPr indent="-228600" lvl="0" marL="457200" rtl="0">
              <a:spcBef>
                <a:spcPts val="0"/>
              </a:spcBef>
              <a:buFont typeface="Arial"/>
              <a:buChar char="●"/>
            </a:pPr>
            <a:r>
              <a:rPr lang="en">
                <a:latin typeface="Arial"/>
                <a:ea typeface="Arial"/>
                <a:cs typeface="Arial"/>
                <a:sym typeface="Arial"/>
              </a:rPr>
              <a:t>Translate to C</a:t>
            </a:r>
          </a:p>
          <a:p>
            <a:pPr indent="-228600" lvl="1" marL="914400" rtl="0">
              <a:spcBef>
                <a:spcPts val="0"/>
              </a:spcBef>
              <a:buFont typeface="Arial"/>
              <a:buChar char="○"/>
            </a:pPr>
            <a:r>
              <a:rPr lang="en">
                <a:latin typeface="Arial"/>
                <a:ea typeface="Arial"/>
                <a:cs typeface="Arial"/>
                <a:sym typeface="Arial"/>
              </a:rPr>
              <a:t>Simple translation, same logic</a:t>
            </a:r>
          </a:p>
          <a:p>
            <a:pPr indent="-228600" lvl="1" marL="914400" rtl="0">
              <a:spcBef>
                <a:spcPts val="0"/>
              </a:spcBef>
              <a:buFont typeface="Arial"/>
              <a:buChar char="○"/>
            </a:pPr>
            <a:r>
              <a:rPr lang="en">
                <a:latin typeface="Arial"/>
                <a:ea typeface="Arial"/>
                <a:cs typeface="Arial"/>
                <a:sym typeface="Arial"/>
              </a:rPr>
              <a:t>No parallelism, but got ~100x speedup anyway simply by language choice</a:t>
            </a:r>
          </a:p>
          <a:p>
            <a:pPr indent="-228600" lvl="1" marL="914400" rtl="0">
              <a:spcBef>
                <a:spcPts val="0"/>
              </a:spcBef>
              <a:buFont typeface="Arial"/>
              <a:buChar char="○"/>
            </a:pPr>
            <a:r>
              <a:rPr lang="en">
                <a:latin typeface="Arial"/>
                <a:ea typeface="Arial"/>
                <a:cs typeface="Arial"/>
                <a:sym typeface="Arial"/>
              </a:rPr>
              <a:t>Compiled with -O2 -funroll-loops</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7" name="Shape 177"/>
        <p:cNvGrpSpPr/>
        <p:nvPr/>
      </p:nvGrpSpPr>
      <p:grpSpPr>
        <a:xfrm>
          <a:off x="0" y="0"/>
          <a:ext cx="0" cy="0"/>
          <a:chOff x="0" y="0"/>
          <a:chExt cx="0" cy="0"/>
        </a:xfrm>
      </p:grpSpPr>
      <p:sp>
        <p:nvSpPr>
          <p:cNvPr id="178" name="Shape 178"/>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Serial Code: Diagram</a:t>
            </a:r>
          </a:p>
        </p:txBody>
      </p:sp>
      <p:graphicFrame>
        <p:nvGraphicFramePr>
          <p:cNvPr id="179" name="Shape 179"/>
          <p:cNvGraphicFramePr/>
          <p:nvPr/>
        </p:nvGraphicFramePr>
        <p:xfrm>
          <a:off x="5193150" y="1490450"/>
          <a:ext cx="3000000" cy="3000000"/>
        </p:xfrm>
        <a:graphic>
          <a:graphicData uri="http://schemas.openxmlformats.org/drawingml/2006/table">
            <a:tbl>
              <a:tblPr>
                <a:noFill/>
                <a:tableStyleId>{BEADD1A7-4812-48E9-A617-3C7019620F76}</a:tableStyleId>
              </a:tblPr>
              <a:tblGrid>
                <a:gridCol w="431225"/>
                <a:gridCol w="431225"/>
                <a:gridCol w="431225"/>
                <a:gridCol w="431225"/>
                <a:gridCol w="431225"/>
                <a:gridCol w="431225"/>
                <a:gridCol w="431225"/>
                <a:gridCol w="431225"/>
              </a:tblGrid>
              <a:tr h="3962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r>
              <a:tr h="3962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rtl="0">
                        <a:spcBef>
                          <a:spcPts val="0"/>
                        </a:spcBef>
                        <a:buNone/>
                      </a:pPr>
                      <a:r>
                        <a:t/>
                      </a:r>
                      <a:endParaRPr/>
                    </a:p>
                  </a:txBody>
                  <a:tcPr marT="91425" marB="91425" marR="91425" marL="91425">
                    <a:solidFill>
                      <a:srgbClr val="B7B7B7"/>
                    </a:solidFill>
                  </a:tcPr>
                </a:tc>
              </a:tr>
              <a:tr h="3810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lnB cap="flat" cmpd="sng" w="9525">
                      <a:solidFill>
                        <a:srgbClr val="B7B7B7"/>
                      </a:solidFill>
                      <a:prstDash val="solid"/>
                      <a:round/>
                      <a:headEnd len="med" w="med" type="none"/>
                      <a:tailEnd len="med" w="med" type="none"/>
                    </a:lnB>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lnR cap="flat" cmpd="sng" w="9525">
                      <a:solidFill>
                        <a:srgbClr val="B7B7B7"/>
                      </a:solidFill>
                      <a:prstDash val="solid"/>
                      <a:round/>
                      <a:headEnd len="med" w="med" type="none"/>
                      <a:tailEnd len="med" w="med" type="none"/>
                    </a:lnR>
                    <a:solidFill>
                      <a:srgbClr val="000000"/>
                    </a:solidFill>
                  </a:tcPr>
                </a:tc>
                <a:tc>
                  <a:txBody>
                    <a:bodyPr>
                      <a:noAutofit/>
                    </a:bodyPr>
                    <a:lstStyle/>
                    <a:p>
                      <a:pPr lvl="0">
                        <a:spcBef>
                          <a:spcPts val="0"/>
                        </a:spcBef>
                        <a:buNone/>
                      </a:pPr>
                      <a:r>
                        <a:t/>
                      </a:r>
                      <a:endParaRPr/>
                    </a:p>
                  </a:txBody>
                  <a:tcPr marT="91425" marB="91425" marR="91425" marL="91425">
                    <a:lnL cap="flat" cmpd="sng" w="9525">
                      <a:solidFill>
                        <a:srgbClr val="B7B7B7"/>
                      </a:solidFill>
                      <a:prstDash val="solid"/>
                      <a:round/>
                      <a:headEnd len="med" w="med" type="none"/>
                      <a:tailEnd len="med" w="med" type="none"/>
                    </a:lnL>
                    <a:lnR cap="flat" cmpd="sng" w="9525">
                      <a:solidFill>
                        <a:srgbClr val="B7B7B7"/>
                      </a:solidFill>
                      <a:prstDash val="solid"/>
                      <a:round/>
                      <a:headEnd len="med" w="med" type="none"/>
                      <a:tailEnd len="med" w="med" type="none"/>
                    </a:lnR>
                    <a:lnT cap="flat" cmpd="sng" w="9525">
                      <a:solidFill>
                        <a:srgbClr val="B7B7B7"/>
                      </a:solidFill>
                      <a:prstDash val="solid"/>
                      <a:round/>
                      <a:headEnd len="med" w="med" type="none"/>
                      <a:tailEnd len="med" w="med" type="none"/>
                    </a:lnT>
                    <a:lnB cap="flat" cmpd="sng" w="9525">
                      <a:solidFill>
                        <a:srgbClr val="B7B7B7"/>
                      </a:solidFill>
                      <a:prstDash val="solid"/>
                      <a:round/>
                      <a:headEnd len="med" w="med" type="none"/>
                      <a:tailEnd len="med" w="med" type="none"/>
                    </a:lnB>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lnT cap="flat" cmpd="sng" w="9525">
                      <a:solidFill>
                        <a:srgbClr val="B7B7B7"/>
                      </a:solidFill>
                      <a:prstDash val="solid"/>
                      <a:round/>
                      <a:headEnd len="med" w="med" type="none"/>
                      <a:tailEnd len="med" w="med" type="none"/>
                    </a:lnT>
                    <a:solidFill>
                      <a:srgbClr val="000000"/>
                    </a:solidFill>
                  </a:tcPr>
                </a:tc>
              </a:tr>
            </a:tbl>
          </a:graphicData>
        </a:graphic>
      </p:graphicFrame>
      <p:sp>
        <p:nvSpPr>
          <p:cNvPr id="180" name="Shape 180"/>
          <p:cNvSpPr/>
          <p:nvPr/>
        </p:nvSpPr>
        <p:spPr>
          <a:xfrm>
            <a:off x="5608625" y="1057875"/>
            <a:ext cx="2772300" cy="291900"/>
          </a:xfrm>
          <a:prstGeom prst="leftArrow">
            <a:avLst>
              <a:gd fmla="val 50000" name="adj1"/>
              <a:gd fmla="val 50000" name="adj2"/>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1" name="Shape 181"/>
          <p:cNvSpPr txBox="1"/>
          <p:nvPr/>
        </p:nvSpPr>
        <p:spPr>
          <a:xfrm>
            <a:off x="6046350" y="1021400"/>
            <a:ext cx="2079300" cy="273600"/>
          </a:xfrm>
          <a:prstGeom prst="rect">
            <a:avLst/>
          </a:prstGeom>
          <a:noFill/>
          <a:ln>
            <a:noFill/>
          </a:ln>
        </p:spPr>
        <p:txBody>
          <a:bodyPr anchorCtr="0" anchor="t" bIns="91425" lIns="91425" rIns="91425" tIns="91425">
            <a:noAutofit/>
          </a:bodyPr>
          <a:lstStyle/>
          <a:p>
            <a:pPr lvl="0" rtl="0">
              <a:spcBef>
                <a:spcPts val="0"/>
              </a:spcBef>
              <a:buNone/>
            </a:pPr>
            <a:r>
              <a:rPr lang="en"/>
              <a:t>Probability</a:t>
            </a:r>
          </a:p>
          <a:p>
            <a:pPr lvl="0" rtl="0">
              <a:spcBef>
                <a:spcPts val="0"/>
              </a:spcBef>
              <a:buNone/>
            </a:pPr>
            <a:r>
              <a:t/>
            </a:r>
            <a:endParaRPr/>
          </a:p>
        </p:txBody>
      </p:sp>
      <p:sp>
        <p:nvSpPr>
          <p:cNvPr id="182" name="Shape 182"/>
          <p:cNvSpPr/>
          <p:nvPr/>
        </p:nvSpPr>
        <p:spPr>
          <a:xfrm rot="5400000">
            <a:off x="3461425" y="2791725"/>
            <a:ext cx="2772300" cy="291900"/>
          </a:xfrm>
          <a:prstGeom prst="leftArrow">
            <a:avLst>
              <a:gd fmla="val 50000" name="adj1"/>
              <a:gd fmla="val 50000" name="adj2"/>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3" name="Shape 183"/>
          <p:cNvSpPr txBox="1"/>
          <p:nvPr/>
        </p:nvSpPr>
        <p:spPr>
          <a:xfrm>
            <a:off x="4300375" y="4323825"/>
            <a:ext cx="1094400" cy="273600"/>
          </a:xfrm>
          <a:prstGeom prst="rect">
            <a:avLst/>
          </a:prstGeom>
          <a:noFill/>
          <a:ln>
            <a:noFill/>
          </a:ln>
        </p:spPr>
        <p:txBody>
          <a:bodyPr anchorCtr="0" anchor="t" bIns="91425" lIns="91425" rIns="91425" tIns="91425">
            <a:noAutofit/>
          </a:bodyPr>
          <a:lstStyle/>
          <a:p>
            <a:pPr lvl="0" rtl="0">
              <a:spcBef>
                <a:spcPts val="0"/>
              </a:spcBef>
              <a:buNone/>
            </a:pPr>
            <a:r>
              <a:rPr lang="en"/>
              <a:t>Probability</a:t>
            </a:r>
          </a:p>
          <a:p>
            <a:pPr lvl="0" rtl="0">
              <a:spcBef>
                <a:spcPts val="0"/>
              </a:spcBef>
              <a:buNone/>
            </a:pPr>
            <a:r>
              <a:t/>
            </a:r>
            <a:endParaRPr/>
          </a:p>
        </p:txBody>
      </p:sp>
      <p:sp>
        <p:nvSpPr>
          <p:cNvPr id="184" name="Shape 184"/>
          <p:cNvSpPr txBox="1"/>
          <p:nvPr/>
        </p:nvSpPr>
        <p:spPr>
          <a:xfrm>
            <a:off x="309175" y="1201550"/>
            <a:ext cx="3991200" cy="3660900"/>
          </a:xfrm>
          <a:prstGeom prst="rect">
            <a:avLst/>
          </a:prstGeom>
          <a:noFill/>
          <a:ln>
            <a:noFill/>
          </a:ln>
        </p:spPr>
        <p:txBody>
          <a:bodyPr anchorCtr="0" anchor="t" bIns="91425" lIns="91425" rIns="91425" tIns="91425">
            <a:noAutofit/>
          </a:bodyPr>
          <a:lstStyle/>
          <a:p>
            <a:pPr lvl="0">
              <a:spcBef>
                <a:spcPts val="0"/>
              </a:spcBef>
              <a:buNone/>
            </a:pPr>
            <a:r>
              <a:rPr lang="en"/>
              <a:t>Initially, we believe we should keep every box. The boxes are ordered by their detection probabilities. (Boxes[0] has highest probability)</a:t>
            </a:r>
          </a:p>
          <a:p>
            <a:pPr lvl="0">
              <a:spcBef>
                <a:spcPts val="0"/>
              </a:spcBef>
              <a:buNone/>
            </a:pPr>
            <a:r>
              <a:t/>
            </a:r>
            <a:endParaRPr/>
          </a:p>
          <a:p>
            <a:pPr lvl="0">
              <a:spcBef>
                <a:spcPts val="0"/>
              </a:spcBef>
              <a:buNone/>
            </a:pPr>
            <a:r>
              <a:rPr lang="en"/>
              <a:t>For i if keep[i] == True:</a:t>
            </a:r>
          </a:p>
          <a:p>
            <a:pPr lvl="0">
              <a:spcBef>
                <a:spcPts val="0"/>
              </a:spcBef>
              <a:buNone/>
            </a:pPr>
            <a:r>
              <a:rPr lang="en"/>
              <a:t>	For j &gt; i if keep[j] == True:</a:t>
            </a:r>
          </a:p>
          <a:p>
            <a:pPr lvl="0">
              <a:spcBef>
                <a:spcPts val="0"/>
              </a:spcBef>
              <a:buNone/>
            </a:pPr>
            <a:r>
              <a:rPr lang="en"/>
              <a:t>		If R &gt; i</a:t>
            </a:r>
            <a:r>
              <a:rPr lang="en"/>
              <a:t>ou_compare(j, i)</a:t>
            </a:r>
            <a:r>
              <a:rPr lang="en"/>
              <a:t>:</a:t>
            </a:r>
          </a:p>
          <a:p>
            <a:pPr lvl="0">
              <a:spcBef>
                <a:spcPts val="0"/>
              </a:spcBef>
              <a:buNone/>
            </a:pPr>
            <a:r>
              <a:rPr lang="en"/>
              <a:t>			Keep[j] = False</a:t>
            </a:r>
          </a:p>
          <a:p>
            <a:pPr lvl="0">
              <a:spcBef>
                <a:spcPts val="0"/>
              </a:spcBef>
              <a:buNone/>
            </a:pPr>
            <a:r>
              <a:t/>
            </a:r>
            <a:endParaRPr/>
          </a:p>
          <a:p>
            <a:pPr lvl="0">
              <a:spcBef>
                <a:spcPts val="0"/>
              </a:spcBef>
              <a:buNone/>
            </a:pPr>
            <a:r>
              <a:rPr lang="en"/>
              <a:t>Note: </a:t>
            </a:r>
          </a:p>
          <a:p>
            <a:pPr lvl="0">
              <a:spcBef>
                <a:spcPts val="0"/>
              </a:spcBef>
              <a:buNone/>
            </a:pPr>
            <a:r>
              <a:rPr lang="en"/>
              <a:t>Rows in diagram correspond to i, columns correspond to j</a:t>
            </a:r>
          </a:p>
          <a:p>
            <a:pPr lvl="0">
              <a:spcBef>
                <a:spcPts val="0"/>
              </a:spcBef>
              <a:buNone/>
            </a:pPr>
            <a:r>
              <a:rPr lang="en"/>
              <a:t>Each box represents a comparison between box i and box j</a:t>
            </a:r>
          </a:p>
          <a:p>
            <a:pPr lvl="0">
              <a:spcBef>
                <a:spcPts val="0"/>
              </a:spcBef>
              <a:buNone/>
            </a:pPr>
            <a:r>
              <a:rPr lang="en"/>
              <a:t>		</a:t>
            </a:r>
          </a:p>
        </p:txBody>
      </p:sp>
      <p:sp>
        <p:nvSpPr>
          <p:cNvPr id="185" name="Shape 185"/>
          <p:cNvSpPr txBox="1"/>
          <p:nvPr/>
        </p:nvSpPr>
        <p:spPr>
          <a:xfrm>
            <a:off x="4609475" y="77200"/>
            <a:ext cx="4033500" cy="840000"/>
          </a:xfrm>
          <a:prstGeom prst="rect">
            <a:avLst/>
          </a:prstGeom>
          <a:noFill/>
          <a:ln cap="flat" cmpd="sng" w="9525">
            <a:solidFill>
              <a:srgbClr val="000000"/>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a:t>In first pass of outer for loop, we note these boxes are the same, and discard many future comparisons. This is efficient! But done in serial.</a:t>
            </a:r>
          </a:p>
        </p:txBody>
      </p:sp>
      <p:cxnSp>
        <p:nvCxnSpPr>
          <p:cNvPr id="186" name="Shape 186"/>
          <p:cNvCxnSpPr/>
          <p:nvPr/>
        </p:nvCxnSpPr>
        <p:spPr>
          <a:xfrm>
            <a:off x="5284025" y="913475"/>
            <a:ext cx="829200" cy="611400"/>
          </a:xfrm>
          <a:prstGeom prst="straightConnector1">
            <a:avLst/>
          </a:prstGeom>
          <a:noFill/>
          <a:ln cap="flat" cmpd="sng" w="9525">
            <a:solidFill>
              <a:srgbClr val="000000"/>
            </a:solidFill>
            <a:prstDash val="solid"/>
            <a:round/>
            <a:headEnd len="lg" w="lg" type="none"/>
            <a:tailEnd len="lg" w="lg" type="triangle"/>
          </a:ln>
        </p:spPr>
      </p:cxnSp>
      <p:cxnSp>
        <p:nvCxnSpPr>
          <p:cNvPr id="187" name="Shape 187"/>
          <p:cNvCxnSpPr/>
          <p:nvPr/>
        </p:nvCxnSpPr>
        <p:spPr>
          <a:xfrm>
            <a:off x="7553625" y="913475"/>
            <a:ext cx="0" cy="611400"/>
          </a:xfrm>
          <a:prstGeom prst="straightConnector1">
            <a:avLst/>
          </a:prstGeom>
          <a:noFill/>
          <a:ln cap="flat" cmpd="sng" w="9525">
            <a:solidFill>
              <a:srgbClr val="000000"/>
            </a:solidFill>
            <a:prstDash val="solid"/>
            <a:round/>
            <a:headEnd len="lg" w="lg" type="none"/>
            <a:tailEnd len="lg" w="lg" type="triangle"/>
          </a:ln>
        </p:spPr>
      </p:cxnSp>
      <p:cxnSp>
        <p:nvCxnSpPr>
          <p:cNvPr id="188" name="Shape 188"/>
          <p:cNvCxnSpPr/>
          <p:nvPr/>
        </p:nvCxnSpPr>
        <p:spPr>
          <a:xfrm>
            <a:off x="7926050" y="948600"/>
            <a:ext cx="21000" cy="611400"/>
          </a:xfrm>
          <a:prstGeom prst="straightConnector1">
            <a:avLst/>
          </a:prstGeom>
          <a:noFill/>
          <a:ln cap="flat" cmpd="sng" w="9525">
            <a:solidFill>
              <a:srgbClr val="000000"/>
            </a:solidFill>
            <a:prstDash val="solid"/>
            <a:round/>
            <a:headEnd len="lg" w="lg" type="none"/>
            <a:tailEnd len="lg" w="lg" type="triangle"/>
          </a:ln>
        </p:spPr>
      </p:cxnSp>
      <p:cxnSp>
        <p:nvCxnSpPr>
          <p:cNvPr id="189" name="Shape 189"/>
          <p:cNvCxnSpPr/>
          <p:nvPr/>
        </p:nvCxnSpPr>
        <p:spPr>
          <a:xfrm>
            <a:off x="8380925" y="913475"/>
            <a:ext cx="21000" cy="611400"/>
          </a:xfrm>
          <a:prstGeom prst="straightConnector1">
            <a:avLst/>
          </a:prstGeom>
          <a:noFill/>
          <a:ln cap="flat" cmpd="sng" w="9525">
            <a:solidFill>
              <a:srgbClr val="000000"/>
            </a:solidFill>
            <a:prstDash val="solid"/>
            <a:round/>
            <a:headEnd len="lg" w="lg" type="none"/>
            <a:tailEnd len="lg" w="lg"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3" name="Shape 193"/>
        <p:cNvGrpSpPr/>
        <p:nvPr/>
      </p:nvGrpSpPr>
      <p:grpSpPr>
        <a:xfrm>
          <a:off x="0" y="0"/>
          <a:ext cx="0" cy="0"/>
          <a:chOff x="0" y="0"/>
          <a:chExt cx="0" cy="0"/>
        </a:xfrm>
      </p:grpSpPr>
      <p:sp>
        <p:nvSpPr>
          <p:cNvPr id="194" name="Shape 194"/>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Serial Code: Unordered version</a:t>
            </a:r>
          </a:p>
        </p:txBody>
      </p:sp>
      <p:graphicFrame>
        <p:nvGraphicFramePr>
          <p:cNvPr id="195" name="Shape 195"/>
          <p:cNvGraphicFramePr/>
          <p:nvPr/>
        </p:nvGraphicFramePr>
        <p:xfrm>
          <a:off x="5193150" y="1490450"/>
          <a:ext cx="3000000" cy="3000000"/>
        </p:xfrm>
        <a:graphic>
          <a:graphicData uri="http://schemas.openxmlformats.org/drawingml/2006/table">
            <a:tbl>
              <a:tblPr>
                <a:noFill/>
                <a:tableStyleId>{BEADD1A7-4812-48E9-A617-3C7019620F76}</a:tableStyleId>
              </a:tblPr>
              <a:tblGrid>
                <a:gridCol w="452300"/>
                <a:gridCol w="410150"/>
                <a:gridCol w="431225"/>
                <a:gridCol w="431225"/>
                <a:gridCol w="431225"/>
                <a:gridCol w="431225"/>
                <a:gridCol w="431225"/>
                <a:gridCol w="431225"/>
              </a:tblGrid>
              <a:tr h="3962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r>
              <a:tr h="396200">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rPr lang="en"/>
                        <a:t>X</a:t>
                      </a: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381000">
                <a:tc>
                  <a:txBody>
                    <a:bodyPr>
                      <a:noAutofit/>
                    </a:bodyPr>
                    <a:lstStyle/>
                    <a:p>
                      <a:pPr lvl="0">
                        <a:spcBef>
                          <a:spcPts val="0"/>
                        </a:spcBef>
                        <a:buNone/>
                      </a:pPr>
                      <a:r>
                        <a:rPr lang="en"/>
                        <a:t>X</a:t>
                      </a: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rPr lang="en"/>
                        <a:t>X</a:t>
                      </a:r>
                    </a:p>
                  </a:txBody>
                  <a:tcPr marT="91425" marB="91425" marR="91425" marL="91425"/>
                </a:tc>
                <a:tc>
                  <a:txBody>
                    <a:bodyPr>
                      <a:noAutofit/>
                    </a:bodyPr>
                    <a:lstStyle/>
                    <a:p>
                      <a:pPr lv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r>
              <a:tr h="381000">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381000">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381000">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lnB cap="flat" cmpd="sng" w="9525">
                      <a:solidFill>
                        <a:srgbClr val="B7B7B7"/>
                      </a:solidFill>
                      <a:prstDash val="solid"/>
                      <a:round/>
                      <a:headEnd len="med" w="med" type="none"/>
                      <a:tailEnd len="med" w="med" type="none"/>
                    </a:lnB>
                    <a:solidFill>
                      <a:srgbClr val="999999"/>
                    </a:solidFill>
                  </a:tcPr>
                </a:tc>
              </a:tr>
              <a:tr h="381000">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lnR cap="flat" cmpd="sng" w="9525">
                      <a:solidFill>
                        <a:srgbClr val="B7B7B7"/>
                      </a:solidFill>
                      <a:prstDash val="solid"/>
                      <a:round/>
                      <a:headEnd len="med" w="med" type="none"/>
                      <a:tailEnd len="med" w="med" type="none"/>
                    </a:lnR>
                    <a:solidFill>
                      <a:srgbClr val="000000"/>
                    </a:solidFill>
                  </a:tcPr>
                </a:tc>
                <a:tc>
                  <a:txBody>
                    <a:bodyPr>
                      <a:noAutofit/>
                    </a:bodyPr>
                    <a:lstStyle/>
                    <a:p>
                      <a:pPr lvl="0">
                        <a:spcBef>
                          <a:spcPts val="0"/>
                        </a:spcBef>
                        <a:buNone/>
                      </a:pPr>
                      <a:r>
                        <a:t/>
                      </a:r>
                      <a:endParaRPr/>
                    </a:p>
                  </a:txBody>
                  <a:tcPr marT="91425" marB="91425" marR="91425" marL="91425">
                    <a:lnL cap="flat" cmpd="sng" w="9525">
                      <a:solidFill>
                        <a:srgbClr val="B7B7B7"/>
                      </a:solidFill>
                      <a:prstDash val="solid"/>
                      <a:round/>
                      <a:headEnd len="med" w="med" type="none"/>
                      <a:tailEnd len="med" w="med" type="none"/>
                    </a:lnL>
                    <a:lnR cap="flat" cmpd="sng" w="9525">
                      <a:solidFill>
                        <a:srgbClr val="B7B7B7"/>
                      </a:solidFill>
                      <a:prstDash val="solid"/>
                      <a:round/>
                      <a:headEnd len="med" w="med" type="none"/>
                      <a:tailEnd len="med" w="med" type="none"/>
                    </a:lnR>
                    <a:lnT cap="flat" cmpd="sng" w="9525">
                      <a:solidFill>
                        <a:srgbClr val="B7B7B7"/>
                      </a:solidFill>
                      <a:prstDash val="solid"/>
                      <a:round/>
                      <a:headEnd len="med" w="med" type="none"/>
                      <a:tailEnd len="med" w="med" type="none"/>
                    </a:lnT>
                    <a:lnB cap="flat" cmpd="sng" w="9525">
                      <a:solidFill>
                        <a:srgbClr val="B7B7B7"/>
                      </a:solidFill>
                      <a:prstDash val="solid"/>
                      <a:round/>
                      <a:headEnd len="med" w="med" type="none"/>
                      <a:tailEnd len="med" w="med" type="none"/>
                    </a:lnB>
                    <a:solidFill>
                      <a:srgbClr val="B7B7B7"/>
                    </a:solidFill>
                  </a:tcPr>
                </a:tc>
              </a:tr>
              <a:tr h="381000">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lnT cap="flat" cmpd="sng" w="9525">
                      <a:solidFill>
                        <a:srgbClr val="B7B7B7"/>
                      </a:solidFill>
                      <a:prstDash val="solid"/>
                      <a:round/>
                      <a:headEnd len="med" w="med" type="none"/>
                      <a:tailEnd len="med" w="med" type="none"/>
                    </a:lnT>
                    <a:solidFill>
                      <a:srgbClr val="000000"/>
                    </a:solidFill>
                  </a:tcPr>
                </a:tc>
              </a:tr>
            </a:tbl>
          </a:graphicData>
        </a:graphic>
      </p:graphicFrame>
      <p:sp>
        <p:nvSpPr>
          <p:cNvPr id="196" name="Shape 196"/>
          <p:cNvSpPr txBox="1"/>
          <p:nvPr/>
        </p:nvSpPr>
        <p:spPr>
          <a:xfrm>
            <a:off x="309175" y="1201550"/>
            <a:ext cx="3991200" cy="3660900"/>
          </a:xfrm>
          <a:prstGeom prst="rect">
            <a:avLst/>
          </a:prstGeom>
          <a:noFill/>
          <a:ln>
            <a:noFill/>
          </a:ln>
        </p:spPr>
        <p:txBody>
          <a:bodyPr anchorCtr="0" anchor="t" bIns="91425" lIns="91425" rIns="91425" tIns="91425">
            <a:noAutofit/>
          </a:bodyPr>
          <a:lstStyle/>
          <a:p>
            <a:pPr lvl="0" rtl="0">
              <a:spcBef>
                <a:spcPts val="0"/>
              </a:spcBef>
              <a:buNone/>
            </a:pPr>
            <a:r>
              <a:rPr lang="en"/>
              <a:t>Initially, we believe we should keep every box. The boxes are ordered by their detection probabilities. (Boxes[0] has highest probability)</a:t>
            </a:r>
          </a:p>
          <a:p>
            <a:pPr lvl="0" rtl="0">
              <a:spcBef>
                <a:spcPts val="0"/>
              </a:spcBef>
              <a:buNone/>
            </a:pPr>
            <a:r>
              <a:t/>
            </a:r>
            <a:endParaRPr/>
          </a:p>
          <a:p>
            <a:pPr lvl="0" rtl="0">
              <a:spcBef>
                <a:spcPts val="0"/>
              </a:spcBef>
              <a:buNone/>
            </a:pPr>
            <a:r>
              <a:rPr lang="en"/>
              <a:t>For i if keep[i] == True:</a:t>
            </a:r>
          </a:p>
          <a:p>
            <a:pPr lvl="0" rtl="0">
              <a:spcBef>
                <a:spcPts val="0"/>
              </a:spcBef>
              <a:buNone/>
            </a:pPr>
            <a:r>
              <a:rPr lang="en"/>
              <a:t>	For j if keep[j] == True:</a:t>
            </a:r>
          </a:p>
          <a:p>
            <a:pPr lvl="0" rtl="0">
              <a:spcBef>
                <a:spcPts val="0"/>
              </a:spcBef>
              <a:buNone/>
            </a:pPr>
            <a:r>
              <a:rPr lang="en"/>
              <a:t>		R = iou_compare(j, i)</a:t>
            </a:r>
          </a:p>
          <a:p>
            <a:pPr lvl="0">
              <a:spcBef>
                <a:spcPts val="0"/>
              </a:spcBef>
              <a:buNone/>
            </a:pPr>
            <a:r>
              <a:rPr lang="en"/>
              <a:t>		If R &gt; threshold:</a:t>
            </a:r>
          </a:p>
          <a:p>
            <a:pPr lvl="0" rtl="0">
              <a:spcBef>
                <a:spcPts val="0"/>
              </a:spcBef>
              <a:buNone/>
            </a:pPr>
            <a:r>
              <a:rPr lang="en"/>
              <a:t>			If prob(j) &gt; prob(i):</a:t>
            </a:r>
          </a:p>
          <a:p>
            <a:pPr indent="457200" lvl="0" rtl="0">
              <a:spcBef>
                <a:spcPts val="0"/>
              </a:spcBef>
              <a:buNone/>
            </a:pPr>
            <a:r>
              <a:rPr lang="en"/>
              <a:t>			Keep[j] = False</a:t>
            </a:r>
          </a:p>
          <a:p>
            <a:pPr indent="457200" lvl="0" rtl="0">
              <a:spcBef>
                <a:spcPts val="0"/>
              </a:spcBef>
              <a:buNone/>
            </a:pPr>
            <a:r>
              <a:rPr lang="en"/>
              <a:t>		Else:</a:t>
            </a:r>
          </a:p>
          <a:p>
            <a:pPr indent="457200" lvl="0" rtl="0">
              <a:spcBef>
                <a:spcPts val="0"/>
              </a:spcBef>
              <a:buNone/>
            </a:pPr>
            <a:r>
              <a:rPr lang="en"/>
              <a:t>			Keep[i] = False</a:t>
            </a:r>
          </a:p>
          <a:p>
            <a:pPr lvl="0" rtl="0">
              <a:spcBef>
                <a:spcPts val="0"/>
              </a:spcBef>
              <a:buNone/>
            </a:pPr>
            <a:r>
              <a:t/>
            </a:r>
            <a:endParaRPr/>
          </a:p>
          <a:p>
            <a:pPr lvl="0">
              <a:spcBef>
                <a:spcPts val="0"/>
              </a:spcBef>
              <a:buNone/>
            </a:pPr>
            <a:r>
              <a:rPr lang="en"/>
              <a:t>This version is not 100% accurate to the serial version, but runs faster</a:t>
            </a:r>
          </a:p>
          <a:p>
            <a:pPr lvl="0" rtl="0">
              <a:spcBef>
                <a:spcPts val="0"/>
              </a:spcBef>
              <a:buNone/>
            </a:pPr>
            <a:r>
              <a:rPr lang="en"/>
              <a:t>No longer need to sort the boxes by probabilities</a:t>
            </a:r>
          </a:p>
        </p:txBody>
      </p:sp>
      <p:sp>
        <p:nvSpPr>
          <p:cNvPr id="197" name="Shape 197"/>
          <p:cNvSpPr txBox="1"/>
          <p:nvPr/>
        </p:nvSpPr>
        <p:spPr>
          <a:xfrm>
            <a:off x="5654200" y="310075"/>
            <a:ext cx="3000300" cy="1003200"/>
          </a:xfrm>
          <a:prstGeom prst="rect">
            <a:avLst/>
          </a:prstGeom>
          <a:noFill/>
          <a:ln cap="flat" cmpd="sng" w="19050">
            <a:solidFill>
              <a:srgbClr val="000000"/>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a:t>We can still discard some comparisons, but this algorithm isn’t </a:t>
            </a:r>
            <a:r>
              <a:rPr lang="en"/>
              <a:t>guaranteed</a:t>
            </a:r>
            <a:r>
              <a:rPr lang="en"/>
              <a:t> to be as efficient as the ordered algorithm</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Overview</a:t>
            </a:r>
          </a:p>
        </p:txBody>
      </p:sp>
      <p:sp>
        <p:nvSpPr>
          <p:cNvPr id="66" name="Shape 66"/>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Font typeface="Arial"/>
              <a:buChar char="●"/>
            </a:pPr>
            <a:r>
              <a:rPr b="1" lang="en">
                <a:latin typeface="Arial"/>
                <a:ea typeface="Arial"/>
                <a:cs typeface="Arial"/>
                <a:sym typeface="Arial"/>
              </a:rPr>
              <a:t>Project Description</a:t>
            </a:r>
          </a:p>
          <a:p>
            <a:pPr indent="-228600" lvl="0" marL="457200" rtl="0">
              <a:spcBef>
                <a:spcPts val="0"/>
              </a:spcBef>
              <a:buFont typeface="Arial"/>
              <a:buChar char="●"/>
            </a:pPr>
            <a:r>
              <a:rPr lang="en">
                <a:latin typeface="Arial"/>
                <a:ea typeface="Arial"/>
                <a:cs typeface="Arial"/>
                <a:sym typeface="Arial"/>
              </a:rPr>
              <a:t>Algorithm</a:t>
            </a:r>
          </a:p>
          <a:p>
            <a:pPr indent="-228600" lvl="0" marL="457200" rtl="0">
              <a:spcBef>
                <a:spcPts val="0"/>
              </a:spcBef>
              <a:buFont typeface="Arial"/>
              <a:buChar char="●"/>
            </a:pPr>
            <a:r>
              <a:rPr lang="en">
                <a:latin typeface="Arial"/>
                <a:ea typeface="Arial"/>
                <a:cs typeface="Arial"/>
                <a:sym typeface="Arial"/>
              </a:rPr>
              <a:t>Serial Code</a:t>
            </a:r>
          </a:p>
          <a:p>
            <a:pPr indent="-228600" lvl="0" marL="457200" rtl="0">
              <a:spcBef>
                <a:spcPts val="0"/>
              </a:spcBef>
              <a:buFont typeface="Arial"/>
              <a:buChar char="●"/>
            </a:pPr>
            <a:r>
              <a:rPr lang="en">
                <a:latin typeface="Arial"/>
                <a:ea typeface="Arial"/>
                <a:cs typeface="Arial"/>
                <a:sym typeface="Arial"/>
              </a:rPr>
              <a:t>Parallelization</a:t>
            </a:r>
          </a:p>
          <a:p>
            <a:pPr indent="-228600" lvl="0" marL="457200" rtl="0">
              <a:spcBef>
                <a:spcPts val="0"/>
              </a:spcBef>
              <a:buFont typeface="Arial"/>
              <a:buChar char="●"/>
            </a:pPr>
            <a:r>
              <a:rPr lang="en">
                <a:latin typeface="Arial"/>
                <a:ea typeface="Arial"/>
                <a:cs typeface="Arial"/>
                <a:sym typeface="Arial"/>
              </a:rPr>
              <a:t>Results</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1" name="Shape 201"/>
        <p:cNvGrpSpPr/>
        <p:nvPr/>
      </p:nvGrpSpPr>
      <p:grpSpPr>
        <a:xfrm>
          <a:off x="0" y="0"/>
          <a:ext cx="0" cy="0"/>
          <a:chOff x="0" y="0"/>
          <a:chExt cx="0" cy="0"/>
        </a:xfrm>
      </p:grpSpPr>
      <p:sp>
        <p:nvSpPr>
          <p:cNvPr id="202" name="Shape 20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Overview</a:t>
            </a:r>
          </a:p>
        </p:txBody>
      </p:sp>
      <p:sp>
        <p:nvSpPr>
          <p:cNvPr id="203" name="Shape 203"/>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Project Description</a:t>
            </a:r>
          </a:p>
          <a:p>
            <a:pPr indent="-228600" lvl="0" marL="457200" rtl="0">
              <a:spcBef>
                <a:spcPts val="0"/>
              </a:spcBef>
              <a:buFont typeface="Arial"/>
              <a:buChar char="●"/>
            </a:pPr>
            <a:r>
              <a:rPr lang="en">
                <a:latin typeface="Arial"/>
                <a:ea typeface="Arial"/>
                <a:cs typeface="Arial"/>
                <a:sym typeface="Arial"/>
              </a:rPr>
              <a:t>Algorithm</a:t>
            </a:r>
          </a:p>
          <a:p>
            <a:pPr indent="-228600" lvl="0" marL="457200" rtl="0">
              <a:spcBef>
                <a:spcPts val="0"/>
              </a:spcBef>
              <a:buFont typeface="Arial"/>
              <a:buChar char="●"/>
            </a:pPr>
            <a:r>
              <a:rPr lang="en">
                <a:latin typeface="Arial"/>
                <a:ea typeface="Arial"/>
                <a:cs typeface="Arial"/>
                <a:sym typeface="Arial"/>
              </a:rPr>
              <a:t>Serial Code</a:t>
            </a:r>
          </a:p>
          <a:p>
            <a:pPr indent="-228600" lvl="0" marL="457200" rtl="0">
              <a:spcBef>
                <a:spcPts val="0"/>
              </a:spcBef>
              <a:buFont typeface="Arial"/>
              <a:buChar char="●"/>
            </a:pPr>
            <a:r>
              <a:rPr b="1" lang="en">
                <a:latin typeface="Arial"/>
                <a:ea typeface="Arial"/>
                <a:cs typeface="Arial"/>
                <a:sym typeface="Arial"/>
              </a:rPr>
              <a:t>Parallelization</a:t>
            </a:r>
          </a:p>
          <a:p>
            <a:pPr indent="-228600" lvl="0" marL="457200" rtl="0">
              <a:spcBef>
                <a:spcPts val="0"/>
              </a:spcBef>
              <a:buFont typeface="Arial"/>
              <a:buChar char="●"/>
            </a:pPr>
            <a:r>
              <a:rPr lang="en">
                <a:latin typeface="Arial"/>
                <a:ea typeface="Arial"/>
                <a:cs typeface="Arial"/>
                <a:sym typeface="Arial"/>
              </a:rPr>
              <a:t>Results</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7" name="Shape 207"/>
        <p:cNvGrpSpPr/>
        <p:nvPr/>
      </p:nvGrpSpPr>
      <p:grpSpPr>
        <a:xfrm>
          <a:off x="0" y="0"/>
          <a:ext cx="0" cy="0"/>
          <a:chOff x="0" y="0"/>
          <a:chExt cx="0" cy="0"/>
        </a:xfrm>
      </p:grpSpPr>
      <p:sp>
        <p:nvSpPr>
          <p:cNvPr id="208" name="Shape 208"/>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Parallelization: OMP</a:t>
            </a:r>
          </a:p>
        </p:txBody>
      </p:sp>
      <p:pic>
        <p:nvPicPr>
          <p:cNvPr id="209" name="Shape 209"/>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210" name="Shape 210"/>
          <p:cNvSpPr/>
          <p:nvPr/>
        </p:nvSpPr>
        <p:spPr>
          <a:xfrm>
            <a:off x="1534750" y="1631550"/>
            <a:ext cx="7812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11" name="Shape 211"/>
          <p:cNvSpPr/>
          <p:nvPr/>
        </p:nvSpPr>
        <p:spPr>
          <a:xfrm>
            <a:off x="1534750" y="2392325"/>
            <a:ext cx="14379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12" name="Shape 212"/>
          <p:cNvSpPr/>
          <p:nvPr/>
        </p:nvSpPr>
        <p:spPr>
          <a:xfrm>
            <a:off x="4010025" y="3332525"/>
            <a:ext cx="8430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13" name="Shape 213"/>
          <p:cNvSpPr/>
          <p:nvPr/>
        </p:nvSpPr>
        <p:spPr>
          <a:xfrm>
            <a:off x="1950175" y="3332525"/>
            <a:ext cx="8430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14" name="Shape 214"/>
          <p:cNvSpPr/>
          <p:nvPr/>
        </p:nvSpPr>
        <p:spPr>
          <a:xfrm>
            <a:off x="3160100" y="3968875"/>
            <a:ext cx="718200" cy="1515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8" name="Shape 218"/>
        <p:cNvGrpSpPr/>
        <p:nvPr/>
      </p:nvGrpSpPr>
      <p:grpSpPr>
        <a:xfrm>
          <a:off x="0" y="0"/>
          <a:ext cx="0" cy="0"/>
          <a:chOff x="0" y="0"/>
          <a:chExt cx="0" cy="0"/>
        </a:xfrm>
      </p:grpSpPr>
      <p:sp>
        <p:nvSpPr>
          <p:cNvPr id="219" name="Shape 21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Trebuchet MS"/>
                <a:ea typeface="Trebuchet MS"/>
                <a:cs typeface="Trebuchet MS"/>
                <a:sym typeface="Trebuchet MS"/>
              </a:rPr>
              <a:t>Parallelization: OMP</a:t>
            </a:r>
          </a:p>
        </p:txBody>
      </p:sp>
      <p:sp>
        <p:nvSpPr>
          <p:cNvPr id="220" name="Shape 220"/>
          <p:cNvSpPr txBox="1"/>
          <p:nvPr>
            <p:ph idx="1" type="body"/>
          </p:nvPr>
        </p:nvSpPr>
        <p:spPr>
          <a:xfrm>
            <a:off x="311700" y="1017725"/>
            <a:ext cx="4248300" cy="38151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Inner loop only, because we’re throwing out boxes as we go along</a:t>
            </a:r>
          </a:p>
          <a:p>
            <a:pPr indent="-317500" lvl="0" marL="457200" marR="0" rtl="0" algn="l">
              <a:lnSpc>
                <a:spcPct val="115000"/>
              </a:lnSpc>
              <a:spcBef>
                <a:spcPts val="0"/>
              </a:spcBef>
              <a:spcAft>
                <a:spcPts val="1600"/>
              </a:spcAft>
              <a:buClr>
                <a:schemeClr val="accent3"/>
              </a:buClr>
              <a:buSzPct val="77777"/>
              <a:buFont typeface="Arial"/>
              <a:buChar char="●"/>
            </a:pPr>
            <a:r>
              <a:rPr lang="en">
                <a:latin typeface="Arial"/>
                <a:ea typeface="Arial"/>
                <a:cs typeface="Arial"/>
                <a:sym typeface="Arial"/>
              </a:rPr>
              <a:t>All threads compare box i to a unique box j</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Threads mark j as discarded</a:t>
            </a:r>
          </a:p>
          <a:p>
            <a:pPr indent="-228600" lvl="0" marL="457200" marR="0" rtl="0" algn="l">
              <a:lnSpc>
                <a:spcPct val="115000"/>
              </a:lnSpc>
              <a:spcBef>
                <a:spcPts val="0"/>
              </a:spcBef>
              <a:spcAft>
                <a:spcPts val="1600"/>
              </a:spcAft>
              <a:buFont typeface="Arial"/>
              <a:buChar char="●"/>
            </a:pPr>
            <a:r>
              <a:rPr lang="en">
                <a:latin typeface="Arial"/>
                <a:ea typeface="Arial"/>
                <a:cs typeface="Arial"/>
                <a:sym typeface="Arial"/>
              </a:rPr>
              <a:t>Data parallel: </a:t>
            </a:r>
            <a:r>
              <a:rPr lang="en">
                <a:latin typeface="Arial"/>
                <a:ea typeface="Arial"/>
                <a:cs typeface="Arial"/>
                <a:sym typeface="Arial"/>
              </a:rPr>
              <a:t>j boxes are in organized array, each thread process unique j</a:t>
            </a:r>
          </a:p>
          <a:p>
            <a:pPr indent="-228600" lvl="0" marL="457200" marR="0" rtl="0" algn="l">
              <a:lnSpc>
                <a:spcPct val="115000"/>
              </a:lnSpc>
              <a:spcBef>
                <a:spcPts val="0"/>
              </a:spcBef>
              <a:spcAft>
                <a:spcPts val="1600"/>
              </a:spcAft>
              <a:buFont typeface="Arial"/>
              <a:buChar char="●"/>
            </a:pPr>
            <a:r>
              <a:rPr lang="en">
                <a:latin typeface="Arial"/>
                <a:ea typeface="Arial"/>
                <a:cs typeface="Arial"/>
                <a:sym typeface="Arial"/>
              </a:rPr>
              <a:t>Task parallel: Each comparison is an independent task</a:t>
            </a:r>
          </a:p>
          <a:p>
            <a:pPr indent="-228600" lvl="0" marL="457200" marR="0" rtl="0" algn="l">
              <a:lnSpc>
                <a:spcPct val="115000"/>
              </a:lnSpc>
              <a:spcBef>
                <a:spcPts val="0"/>
              </a:spcBef>
              <a:spcAft>
                <a:spcPts val="1600"/>
              </a:spcAft>
              <a:buFont typeface="Arial"/>
              <a:buChar char="●"/>
            </a:pPr>
            <a:r>
              <a:rPr lang="en">
                <a:latin typeface="Arial"/>
                <a:ea typeface="Arial"/>
                <a:cs typeface="Arial"/>
                <a:sym typeface="Arial"/>
              </a:rPr>
              <a:t>2x speedup over serial c</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Many threads are idle in later iterations</a:t>
            </a:r>
          </a:p>
        </p:txBody>
      </p:sp>
      <p:pic>
        <p:nvPicPr>
          <p:cNvPr id="221" name="Shape 221"/>
          <p:cNvPicPr preferRelativeResize="0"/>
          <p:nvPr/>
        </p:nvPicPr>
        <p:blipFill>
          <a:blip r:embed="rId3">
            <a:alphaModFix/>
          </a:blip>
          <a:stretch>
            <a:fillRect/>
          </a:stretch>
        </p:blipFill>
        <p:spPr>
          <a:xfrm>
            <a:off x="4388550" y="930750"/>
            <a:ext cx="4755449" cy="351773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5" name="Shape 225"/>
        <p:cNvGrpSpPr/>
        <p:nvPr/>
      </p:nvGrpSpPr>
      <p:grpSpPr>
        <a:xfrm>
          <a:off x="0" y="0"/>
          <a:ext cx="0" cy="0"/>
          <a:chOff x="0" y="0"/>
          <a:chExt cx="0" cy="0"/>
        </a:xfrm>
      </p:grpSpPr>
      <p:sp>
        <p:nvSpPr>
          <p:cNvPr id="226" name="Shape 226"/>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Parallelization: OMP</a:t>
            </a:r>
          </a:p>
        </p:txBody>
      </p:sp>
      <p:sp>
        <p:nvSpPr>
          <p:cNvPr id="227" name="Shape 227"/>
          <p:cNvSpPr txBox="1"/>
          <p:nvPr>
            <p:ph idx="1" type="body"/>
          </p:nvPr>
        </p:nvSpPr>
        <p:spPr>
          <a:xfrm>
            <a:off x="311700" y="1152475"/>
            <a:ext cx="3814200" cy="38151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No data dependencies between threads.</a:t>
            </a:r>
          </a:p>
          <a:p>
            <a:pPr indent="-228600" lvl="0" marL="457200" rtl="0">
              <a:spcBef>
                <a:spcPts val="0"/>
              </a:spcBef>
              <a:buFont typeface="Arial"/>
              <a:buChar char="●"/>
            </a:pPr>
            <a:r>
              <a:rPr lang="en">
                <a:latin typeface="Arial"/>
                <a:ea typeface="Arial"/>
                <a:cs typeface="Arial"/>
                <a:sym typeface="Arial"/>
              </a:rPr>
              <a:t>Each thread writes to different index in the keep array</a:t>
            </a:r>
          </a:p>
          <a:p>
            <a:pPr indent="-228600" lvl="0" marL="457200" rtl="0">
              <a:spcBef>
                <a:spcPts val="0"/>
              </a:spcBef>
              <a:buFont typeface="Arial"/>
              <a:buChar char="●"/>
            </a:pPr>
            <a:r>
              <a:rPr lang="en">
                <a:latin typeface="Arial"/>
                <a:ea typeface="Arial"/>
                <a:cs typeface="Arial"/>
                <a:sym typeface="Arial"/>
              </a:rPr>
              <a:t>However, on later iterations of the outer loop, many threads do no work</a:t>
            </a:r>
          </a:p>
        </p:txBody>
      </p:sp>
      <p:graphicFrame>
        <p:nvGraphicFramePr>
          <p:cNvPr id="228" name="Shape 228"/>
          <p:cNvGraphicFramePr/>
          <p:nvPr/>
        </p:nvGraphicFramePr>
        <p:xfrm>
          <a:off x="5345550" y="1642850"/>
          <a:ext cx="3000000" cy="3000000"/>
        </p:xfrm>
        <a:graphic>
          <a:graphicData uri="http://schemas.openxmlformats.org/drawingml/2006/table">
            <a:tbl>
              <a:tblPr>
                <a:noFill/>
                <a:tableStyleId>{BEADD1A7-4812-48E9-A617-3C7019620F76}</a:tableStyleId>
              </a:tblPr>
              <a:tblGrid>
                <a:gridCol w="431225"/>
                <a:gridCol w="431225"/>
                <a:gridCol w="431225"/>
                <a:gridCol w="431225"/>
                <a:gridCol w="431225"/>
                <a:gridCol w="431225"/>
                <a:gridCol w="431225"/>
                <a:gridCol w="431225"/>
              </a:tblGrid>
              <a:tr h="3962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r>
              <a:tr h="3962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rtl="0">
                        <a:spcBef>
                          <a:spcPts val="0"/>
                        </a:spcBef>
                        <a:buNone/>
                      </a:pPr>
                      <a:r>
                        <a:t/>
                      </a:r>
                      <a:endParaRPr/>
                    </a:p>
                  </a:txBody>
                  <a:tcPr marT="91425" marB="91425" marR="91425" marL="91425">
                    <a:lnB cap="flat" cmpd="sng" w="9525">
                      <a:solidFill>
                        <a:srgbClr val="B7B7B7"/>
                      </a:solidFill>
                      <a:prstDash val="solid"/>
                      <a:round/>
                      <a:headEnd len="med" w="med" type="none"/>
                      <a:tailEnd len="med" w="med" type="none"/>
                    </a:lnB>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lnR cap="flat" cmpd="sng" w="9525">
                      <a:solidFill>
                        <a:srgbClr val="B7B7B7"/>
                      </a:solidFill>
                      <a:prstDash val="solid"/>
                      <a:round/>
                      <a:headEnd len="med" w="med" type="none"/>
                      <a:tailEnd len="med" w="med" type="none"/>
                    </a:lnR>
                    <a:solidFill>
                      <a:srgbClr val="000000"/>
                    </a:solidFill>
                  </a:tcPr>
                </a:tc>
                <a:tc>
                  <a:txBody>
                    <a:bodyPr>
                      <a:noAutofit/>
                    </a:bodyPr>
                    <a:lstStyle/>
                    <a:p>
                      <a:pPr lvl="0" rtl="0">
                        <a:spcBef>
                          <a:spcPts val="0"/>
                        </a:spcBef>
                        <a:buNone/>
                      </a:pPr>
                      <a:r>
                        <a:t/>
                      </a:r>
                      <a:endParaRPr/>
                    </a:p>
                  </a:txBody>
                  <a:tcPr marT="91425" marB="91425" marR="91425" marL="91425">
                    <a:lnL cap="flat" cmpd="sng" w="9525">
                      <a:solidFill>
                        <a:srgbClr val="B7B7B7"/>
                      </a:solidFill>
                      <a:prstDash val="solid"/>
                      <a:round/>
                      <a:headEnd len="med" w="med" type="none"/>
                      <a:tailEnd len="med" w="med" type="none"/>
                    </a:lnL>
                    <a:lnR cap="flat" cmpd="sng" w="9525">
                      <a:solidFill>
                        <a:srgbClr val="B7B7B7"/>
                      </a:solidFill>
                      <a:prstDash val="solid"/>
                      <a:round/>
                      <a:headEnd len="med" w="med" type="none"/>
                      <a:tailEnd len="med" w="med" type="none"/>
                    </a:lnR>
                    <a:lnT cap="flat" cmpd="sng" w="9525">
                      <a:solidFill>
                        <a:srgbClr val="B7B7B7"/>
                      </a:solidFill>
                      <a:prstDash val="solid"/>
                      <a:round/>
                      <a:headEnd len="med" w="med" type="none"/>
                      <a:tailEnd len="med" w="med" type="none"/>
                    </a:lnT>
                    <a:lnB cap="flat" cmpd="sng" w="9525">
                      <a:solidFill>
                        <a:srgbClr val="B7B7B7"/>
                      </a:solidFill>
                      <a:prstDash val="solid"/>
                      <a:round/>
                      <a:headEnd len="med" w="med" type="none"/>
                      <a:tailEnd len="med" w="med" type="none"/>
                    </a:lnB>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lnT cap="flat" cmpd="sng" w="9525">
                      <a:solidFill>
                        <a:srgbClr val="B7B7B7"/>
                      </a:solidFill>
                      <a:prstDash val="solid"/>
                      <a:round/>
                      <a:headEnd len="med" w="med" type="none"/>
                      <a:tailEnd len="med" w="med" type="none"/>
                    </a:lnT>
                    <a:solidFill>
                      <a:srgbClr val="000000"/>
                    </a:solidFill>
                  </a:tcPr>
                </a:tc>
              </a:tr>
            </a:tbl>
          </a:graphicData>
        </a:graphic>
      </p:graphicFrame>
      <p:sp>
        <p:nvSpPr>
          <p:cNvPr id="229" name="Shape 229"/>
          <p:cNvSpPr/>
          <p:nvPr/>
        </p:nvSpPr>
        <p:spPr>
          <a:xfrm>
            <a:off x="5761025" y="1210275"/>
            <a:ext cx="2772300" cy="291900"/>
          </a:xfrm>
          <a:prstGeom prst="leftArrow">
            <a:avLst>
              <a:gd fmla="val 50000" name="adj1"/>
              <a:gd fmla="val 50000" name="adj2"/>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0" name="Shape 230"/>
          <p:cNvSpPr txBox="1"/>
          <p:nvPr/>
        </p:nvSpPr>
        <p:spPr>
          <a:xfrm>
            <a:off x="6198750" y="1173800"/>
            <a:ext cx="2079300" cy="273600"/>
          </a:xfrm>
          <a:prstGeom prst="rect">
            <a:avLst/>
          </a:prstGeom>
          <a:noFill/>
          <a:ln>
            <a:noFill/>
          </a:ln>
        </p:spPr>
        <p:txBody>
          <a:bodyPr anchorCtr="0" anchor="t" bIns="91425" lIns="91425" rIns="91425" tIns="91425">
            <a:noAutofit/>
          </a:bodyPr>
          <a:lstStyle/>
          <a:p>
            <a:pPr lvl="0" rtl="0">
              <a:spcBef>
                <a:spcPts val="0"/>
              </a:spcBef>
              <a:buNone/>
            </a:pPr>
            <a:r>
              <a:rPr lang="en"/>
              <a:t>Probability</a:t>
            </a:r>
          </a:p>
          <a:p>
            <a:pPr lvl="0" rtl="0">
              <a:spcBef>
                <a:spcPts val="0"/>
              </a:spcBef>
              <a:buNone/>
            </a:pPr>
            <a:r>
              <a:t/>
            </a:r>
            <a:endParaRPr/>
          </a:p>
        </p:txBody>
      </p:sp>
      <p:sp>
        <p:nvSpPr>
          <p:cNvPr id="231" name="Shape 231"/>
          <p:cNvSpPr/>
          <p:nvPr/>
        </p:nvSpPr>
        <p:spPr>
          <a:xfrm rot="5400000">
            <a:off x="3633500" y="2965200"/>
            <a:ext cx="2772300" cy="291900"/>
          </a:xfrm>
          <a:prstGeom prst="leftArrow">
            <a:avLst>
              <a:gd fmla="val 50000" name="adj1"/>
              <a:gd fmla="val 50000" name="adj2"/>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2" name="Shape 232"/>
          <p:cNvSpPr txBox="1"/>
          <p:nvPr/>
        </p:nvSpPr>
        <p:spPr>
          <a:xfrm>
            <a:off x="4188525" y="2795950"/>
            <a:ext cx="1094400" cy="273600"/>
          </a:xfrm>
          <a:prstGeom prst="rect">
            <a:avLst/>
          </a:prstGeom>
          <a:noFill/>
          <a:ln>
            <a:noFill/>
          </a:ln>
        </p:spPr>
        <p:txBody>
          <a:bodyPr anchorCtr="0" anchor="t" bIns="91425" lIns="91425" rIns="91425" tIns="91425">
            <a:noAutofit/>
          </a:bodyPr>
          <a:lstStyle/>
          <a:p>
            <a:pPr lvl="0" rtl="0">
              <a:spcBef>
                <a:spcPts val="0"/>
              </a:spcBef>
              <a:buNone/>
            </a:pPr>
            <a:r>
              <a:rPr lang="en"/>
              <a:t>Probability</a:t>
            </a:r>
          </a:p>
          <a:p>
            <a:pPr lvl="0" rtl="0">
              <a:spcBef>
                <a:spcPts val="0"/>
              </a:spcBef>
              <a:buNone/>
            </a:pPr>
            <a:r>
              <a:t/>
            </a:r>
            <a:endParaRPr/>
          </a:p>
        </p:txBody>
      </p:sp>
      <p:sp>
        <p:nvSpPr>
          <p:cNvPr id="233" name="Shape 233"/>
          <p:cNvSpPr/>
          <p:nvPr/>
        </p:nvSpPr>
        <p:spPr>
          <a:xfrm>
            <a:off x="7053475" y="2795950"/>
            <a:ext cx="1741800" cy="392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4" name="Shape 234"/>
          <p:cNvSpPr/>
          <p:nvPr/>
        </p:nvSpPr>
        <p:spPr>
          <a:xfrm>
            <a:off x="5761025" y="1642850"/>
            <a:ext cx="3034200" cy="392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5" name="Shape 235"/>
          <p:cNvSpPr txBox="1"/>
          <p:nvPr/>
        </p:nvSpPr>
        <p:spPr>
          <a:xfrm>
            <a:off x="4873700" y="261400"/>
            <a:ext cx="3843600" cy="8082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236" name="Shape 236"/>
          <p:cNvSpPr txBox="1"/>
          <p:nvPr/>
        </p:nvSpPr>
        <p:spPr>
          <a:xfrm>
            <a:off x="4771850" y="295125"/>
            <a:ext cx="4047300" cy="4722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237" name="Shape 237"/>
          <p:cNvSpPr txBox="1"/>
          <p:nvPr/>
        </p:nvSpPr>
        <p:spPr>
          <a:xfrm>
            <a:off x="5123525" y="344300"/>
            <a:ext cx="4047300" cy="472200"/>
          </a:xfrm>
          <a:prstGeom prst="rect">
            <a:avLst/>
          </a:prstGeom>
          <a:noFill/>
          <a:ln cap="flat" cmpd="sng" w="9525">
            <a:solidFill>
              <a:srgbClr val="000000"/>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a:t>The for loop over the columns is parallelized</a:t>
            </a:r>
          </a:p>
        </p:txBody>
      </p:sp>
      <p:cxnSp>
        <p:nvCxnSpPr>
          <p:cNvPr id="238" name="Shape 238"/>
          <p:cNvCxnSpPr/>
          <p:nvPr/>
        </p:nvCxnSpPr>
        <p:spPr>
          <a:xfrm flipH="1">
            <a:off x="8347725" y="836175"/>
            <a:ext cx="70200" cy="780000"/>
          </a:xfrm>
          <a:prstGeom prst="straightConnector1">
            <a:avLst/>
          </a:prstGeom>
          <a:noFill/>
          <a:ln cap="flat" cmpd="sng" w="9525">
            <a:solidFill>
              <a:srgbClr val="FF0000"/>
            </a:solidFill>
            <a:prstDash val="solid"/>
            <a:round/>
            <a:headEnd len="lg" w="lg" type="none"/>
            <a:tailEnd len="lg" w="lg" type="triangle"/>
          </a:ln>
        </p:spPr>
      </p:cxnSp>
      <p:sp>
        <p:nvSpPr>
          <p:cNvPr id="239" name="Shape 239"/>
          <p:cNvSpPr txBox="1"/>
          <p:nvPr/>
        </p:nvSpPr>
        <p:spPr>
          <a:xfrm>
            <a:off x="525925" y="3537750"/>
            <a:ext cx="4047300" cy="472200"/>
          </a:xfrm>
          <a:prstGeom prst="rect">
            <a:avLst/>
          </a:prstGeom>
          <a:noFill/>
          <a:ln cap="flat" cmpd="sng" w="9525">
            <a:solidFill>
              <a:srgbClr val="00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t>¾ of the threads are idle in this iteration. Bad!</a:t>
            </a:r>
          </a:p>
        </p:txBody>
      </p:sp>
      <p:cxnSp>
        <p:nvCxnSpPr>
          <p:cNvPr id="240" name="Shape 240"/>
          <p:cNvCxnSpPr>
            <a:stCxn id="239" idx="3"/>
            <a:endCxn id="233" idx="1"/>
          </p:cNvCxnSpPr>
          <p:nvPr/>
        </p:nvCxnSpPr>
        <p:spPr>
          <a:xfrm flipH="1" rot="10800000">
            <a:off x="4573225" y="2992050"/>
            <a:ext cx="2480400" cy="781800"/>
          </a:xfrm>
          <a:prstGeom prst="straightConnector1">
            <a:avLst/>
          </a:prstGeom>
          <a:noFill/>
          <a:ln cap="flat" cmpd="sng" w="28575">
            <a:solidFill>
              <a:srgbClr val="FF0000"/>
            </a:solidFill>
            <a:prstDash val="solid"/>
            <a:round/>
            <a:headEnd len="lg" w="lg" type="none"/>
            <a:tailEnd len="lg" w="lg" type="triangle"/>
          </a:ln>
        </p:spPr>
      </p:cxnSp>
      <p:sp>
        <p:nvSpPr>
          <p:cNvPr id="241" name="Shape 241"/>
          <p:cNvSpPr/>
          <p:nvPr/>
        </p:nvSpPr>
        <p:spPr>
          <a:xfrm>
            <a:off x="7479925" y="3243475"/>
            <a:ext cx="1315500" cy="392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42" name="Shape 242"/>
          <p:cNvSpPr txBox="1"/>
          <p:nvPr/>
        </p:nvSpPr>
        <p:spPr>
          <a:xfrm>
            <a:off x="525925" y="4083650"/>
            <a:ext cx="4047300" cy="472200"/>
          </a:xfrm>
          <a:prstGeom prst="rect">
            <a:avLst/>
          </a:prstGeom>
          <a:noFill/>
          <a:ln cap="flat" cmpd="sng" w="9525">
            <a:solidFill>
              <a:srgbClr val="00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t>All of the threads are idle in this iteration. Bad!</a:t>
            </a:r>
          </a:p>
        </p:txBody>
      </p:sp>
      <p:cxnSp>
        <p:nvCxnSpPr>
          <p:cNvPr id="243" name="Shape 243"/>
          <p:cNvCxnSpPr>
            <a:stCxn id="242" idx="3"/>
          </p:cNvCxnSpPr>
          <p:nvPr/>
        </p:nvCxnSpPr>
        <p:spPr>
          <a:xfrm flipH="1" rot="10800000">
            <a:off x="4573225" y="3382850"/>
            <a:ext cx="2941800" cy="936900"/>
          </a:xfrm>
          <a:prstGeom prst="straightConnector1">
            <a:avLst/>
          </a:prstGeom>
          <a:noFill/>
          <a:ln cap="flat" cmpd="sng" w="28575">
            <a:solidFill>
              <a:srgbClr val="FF0000"/>
            </a:solidFill>
            <a:prstDash val="solid"/>
            <a:round/>
            <a:headEnd len="lg" w="lg" type="none"/>
            <a:tailEnd len="lg" w="lg" type="triangl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7" name="Shape 247"/>
        <p:cNvGrpSpPr/>
        <p:nvPr/>
      </p:nvGrpSpPr>
      <p:grpSpPr>
        <a:xfrm>
          <a:off x="0" y="0"/>
          <a:ext cx="0" cy="0"/>
          <a:chOff x="0" y="0"/>
          <a:chExt cx="0" cy="0"/>
        </a:xfrm>
      </p:grpSpPr>
      <p:sp>
        <p:nvSpPr>
          <p:cNvPr id="248" name="Shape 248"/>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Parallelization: OMP unordered</a:t>
            </a:r>
          </a:p>
        </p:txBody>
      </p:sp>
      <p:sp>
        <p:nvSpPr>
          <p:cNvPr id="249" name="Shape 249"/>
          <p:cNvSpPr txBox="1"/>
          <p:nvPr>
            <p:ph idx="1" type="body"/>
          </p:nvPr>
        </p:nvSpPr>
        <p:spPr>
          <a:xfrm>
            <a:off x="311700" y="1152475"/>
            <a:ext cx="3814200" cy="3815100"/>
          </a:xfrm>
          <a:prstGeom prst="rect">
            <a:avLst/>
          </a:prstGeom>
        </p:spPr>
        <p:txBody>
          <a:bodyPr anchorCtr="0" anchor="t" bIns="91425" lIns="91425" rIns="91425" tIns="91425">
            <a:noAutofit/>
          </a:bodyPr>
          <a:lstStyle/>
          <a:p>
            <a:pPr indent="-342900" lvl="0" marL="457200" marR="0" rtl="0" algn="l">
              <a:lnSpc>
                <a:spcPct val="115000"/>
              </a:lnSpc>
              <a:spcBef>
                <a:spcPts val="0"/>
              </a:spcBef>
              <a:spcAft>
                <a:spcPts val="1600"/>
              </a:spcAft>
              <a:buClr>
                <a:schemeClr val="accent3"/>
              </a:buClr>
              <a:buSzPct val="100000"/>
              <a:buFont typeface="Arial"/>
              <a:buChar char="●"/>
            </a:pPr>
            <a:r>
              <a:rPr lang="en">
                <a:latin typeface="Arial"/>
                <a:ea typeface="Arial"/>
                <a:cs typeface="Arial"/>
                <a:sym typeface="Arial"/>
              </a:rPr>
              <a:t>Parallelize the outer for loop of the unordered algorithm</a:t>
            </a:r>
          </a:p>
          <a:p>
            <a:pPr indent="-228600" lvl="0" marL="457200" rtl="0">
              <a:spcBef>
                <a:spcPts val="0"/>
              </a:spcBef>
              <a:buFont typeface="Arial"/>
              <a:buChar char="●"/>
            </a:pPr>
            <a:r>
              <a:rPr lang="en">
                <a:latin typeface="Arial"/>
                <a:ea typeface="Arial"/>
                <a:cs typeface="Arial"/>
                <a:sym typeface="Arial"/>
              </a:rPr>
              <a:t>~7x speedup compared to serial C</a:t>
            </a:r>
          </a:p>
          <a:p>
            <a:pPr indent="-228600" lvl="0" marL="457200" rtl="0">
              <a:spcBef>
                <a:spcPts val="0"/>
              </a:spcBef>
              <a:buFont typeface="Arial"/>
              <a:buChar char="●"/>
            </a:pPr>
            <a:r>
              <a:rPr lang="en">
                <a:latin typeface="Arial"/>
                <a:ea typeface="Arial"/>
                <a:cs typeface="Arial"/>
                <a:sym typeface="Arial"/>
              </a:rPr>
              <a:t>Not entirely accurate, since we are not going strictly by order of probability</a:t>
            </a:r>
          </a:p>
          <a:p>
            <a:pPr indent="-228600" lvl="0" marL="457200" rtl="0">
              <a:spcBef>
                <a:spcPts val="0"/>
              </a:spcBef>
              <a:buFont typeface="Arial"/>
              <a:buChar char="●"/>
            </a:pPr>
            <a:r>
              <a:rPr lang="en">
                <a:latin typeface="Arial"/>
                <a:ea typeface="Arial"/>
                <a:cs typeface="Arial"/>
                <a:sym typeface="Arial"/>
              </a:rPr>
              <a:t>Still task and data parallel</a:t>
            </a:r>
          </a:p>
          <a:p>
            <a:pPr indent="-228600" lvl="1" marL="914400" rtl="0">
              <a:spcBef>
                <a:spcPts val="0"/>
              </a:spcBef>
              <a:buFont typeface="Arial"/>
              <a:buChar char="○"/>
            </a:pPr>
            <a:r>
              <a:rPr lang="en">
                <a:latin typeface="Arial"/>
                <a:ea typeface="Arial"/>
                <a:cs typeface="Arial"/>
                <a:sym typeface="Arial"/>
              </a:rPr>
              <a:t>Data parallel: we iterate over an </a:t>
            </a:r>
            <a:r>
              <a:rPr b="1" lang="en">
                <a:latin typeface="Arial"/>
                <a:ea typeface="Arial"/>
                <a:cs typeface="Arial"/>
                <a:sym typeface="Arial"/>
              </a:rPr>
              <a:t>unsorted </a:t>
            </a:r>
            <a:r>
              <a:rPr lang="en">
                <a:latin typeface="Arial"/>
                <a:ea typeface="Arial"/>
                <a:cs typeface="Arial"/>
                <a:sym typeface="Arial"/>
              </a:rPr>
              <a:t>array of boxes now</a:t>
            </a:r>
          </a:p>
          <a:p>
            <a:pPr indent="-228600" lvl="1" marL="914400" rtl="0">
              <a:spcBef>
                <a:spcPts val="0"/>
              </a:spcBef>
              <a:buFont typeface="Arial"/>
              <a:buChar char="○"/>
            </a:pPr>
            <a:r>
              <a:rPr lang="en">
                <a:latin typeface="Arial"/>
                <a:ea typeface="Arial"/>
                <a:cs typeface="Arial"/>
                <a:sym typeface="Arial"/>
              </a:rPr>
              <a:t>Task parallel: each comparison is unique</a:t>
            </a:r>
          </a:p>
        </p:txBody>
      </p:sp>
      <p:pic>
        <p:nvPicPr>
          <p:cNvPr id="250" name="Shape 250"/>
          <p:cNvPicPr preferRelativeResize="0"/>
          <p:nvPr/>
        </p:nvPicPr>
        <p:blipFill>
          <a:blip r:embed="rId3">
            <a:alphaModFix/>
          </a:blip>
          <a:stretch>
            <a:fillRect/>
          </a:stretch>
        </p:blipFill>
        <p:spPr>
          <a:xfrm>
            <a:off x="4189300" y="1089250"/>
            <a:ext cx="4755449" cy="351773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4" name="Shape 254"/>
        <p:cNvGrpSpPr/>
        <p:nvPr/>
      </p:nvGrpSpPr>
      <p:grpSpPr>
        <a:xfrm>
          <a:off x="0" y="0"/>
          <a:ext cx="0" cy="0"/>
          <a:chOff x="0" y="0"/>
          <a:chExt cx="0" cy="0"/>
        </a:xfrm>
      </p:grpSpPr>
      <p:sp>
        <p:nvSpPr>
          <p:cNvPr id="255" name="Shape 255"/>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Parallelization: OMP unordered</a:t>
            </a:r>
          </a:p>
        </p:txBody>
      </p:sp>
      <p:sp>
        <p:nvSpPr>
          <p:cNvPr id="256" name="Shape 256"/>
          <p:cNvSpPr txBox="1"/>
          <p:nvPr>
            <p:ph idx="1" type="body"/>
          </p:nvPr>
        </p:nvSpPr>
        <p:spPr>
          <a:xfrm>
            <a:off x="311700" y="1152475"/>
            <a:ext cx="3814200" cy="3815100"/>
          </a:xfrm>
          <a:prstGeom prst="rect">
            <a:avLst/>
          </a:prstGeom>
        </p:spPr>
        <p:txBody>
          <a:bodyPr anchorCtr="0" anchor="t" bIns="91425" lIns="91425" rIns="91425" tIns="91425">
            <a:noAutofit/>
          </a:bodyPr>
          <a:lstStyle/>
          <a:p>
            <a:pPr indent="-342900" lvl="0" marL="457200" marR="0" rtl="0" algn="l">
              <a:lnSpc>
                <a:spcPct val="115000"/>
              </a:lnSpc>
              <a:spcBef>
                <a:spcPts val="0"/>
              </a:spcBef>
              <a:spcAft>
                <a:spcPts val="1600"/>
              </a:spcAft>
              <a:buClr>
                <a:schemeClr val="accent3"/>
              </a:buClr>
              <a:buSzPct val="100000"/>
              <a:buFont typeface="Arial"/>
              <a:buChar char="●"/>
            </a:pPr>
            <a:r>
              <a:rPr lang="en">
                <a:latin typeface="Arial"/>
                <a:ea typeface="Arial"/>
                <a:cs typeface="Arial"/>
                <a:sym typeface="Arial"/>
              </a:rPr>
              <a:t>Parallelize the outer for loop</a:t>
            </a:r>
          </a:p>
          <a:p>
            <a:pPr indent="-228600" lvl="0" marL="457200" rtl="0">
              <a:spcBef>
                <a:spcPts val="0"/>
              </a:spcBef>
              <a:buFont typeface="Arial"/>
              <a:buChar char="●"/>
            </a:pPr>
            <a:r>
              <a:rPr lang="en">
                <a:latin typeface="Arial"/>
                <a:ea typeface="Arial"/>
                <a:cs typeface="Arial"/>
                <a:sym typeface="Arial"/>
              </a:rPr>
              <a:t>Threads do not need to communicate, since they perform all possible computations</a:t>
            </a:r>
          </a:p>
          <a:p>
            <a:pPr indent="-228600" lvl="0" marL="457200" rtl="0">
              <a:spcBef>
                <a:spcPts val="0"/>
              </a:spcBef>
              <a:buFont typeface="Arial"/>
              <a:buChar char="●"/>
            </a:pPr>
            <a:r>
              <a:rPr lang="en">
                <a:latin typeface="Arial"/>
                <a:ea typeface="Arial"/>
                <a:cs typeface="Arial"/>
                <a:sym typeface="Arial"/>
              </a:rPr>
              <a:t>Later unnecessary rows are skipped completely</a:t>
            </a:r>
          </a:p>
          <a:p>
            <a:pPr indent="-228600" lvl="1" marL="914400" rtl="0">
              <a:spcBef>
                <a:spcPts val="0"/>
              </a:spcBef>
              <a:buFont typeface="Arial"/>
              <a:buChar char="○"/>
            </a:pPr>
            <a:r>
              <a:rPr lang="en">
                <a:latin typeface="Arial"/>
                <a:ea typeface="Arial"/>
                <a:cs typeface="Arial"/>
                <a:sym typeface="Arial"/>
              </a:rPr>
              <a:t>Compare this to previous implementation</a:t>
            </a:r>
          </a:p>
        </p:txBody>
      </p:sp>
      <p:graphicFrame>
        <p:nvGraphicFramePr>
          <p:cNvPr id="257" name="Shape 257"/>
          <p:cNvGraphicFramePr/>
          <p:nvPr/>
        </p:nvGraphicFramePr>
        <p:xfrm>
          <a:off x="5186125" y="1475175"/>
          <a:ext cx="3000000" cy="3000000"/>
        </p:xfrm>
        <a:graphic>
          <a:graphicData uri="http://schemas.openxmlformats.org/drawingml/2006/table">
            <a:tbl>
              <a:tblPr>
                <a:noFill/>
                <a:tableStyleId>{BEADD1A7-4812-48E9-A617-3C7019620F76}</a:tableStyleId>
              </a:tblPr>
              <a:tblGrid>
                <a:gridCol w="452300"/>
                <a:gridCol w="410150"/>
                <a:gridCol w="431225"/>
                <a:gridCol w="431225"/>
                <a:gridCol w="431225"/>
                <a:gridCol w="431225"/>
                <a:gridCol w="431225"/>
                <a:gridCol w="431225"/>
              </a:tblGrid>
              <a:tr h="3962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r>
              <a:tr h="396200">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r>
              <a:tr h="381000">
                <a:tc>
                  <a:txBody>
                    <a:bodyPr>
                      <a:noAutofit/>
                    </a:bodyPr>
                    <a:lstStyle/>
                    <a:p>
                      <a:pPr lvl="0" rtl="0">
                        <a:spcBef>
                          <a:spcPts val="0"/>
                        </a:spcBef>
                        <a:buNone/>
                      </a:pPr>
                      <a:r>
                        <a:rPr lang="en"/>
                        <a:t>X</a:t>
                      </a: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r>
              <a:tr h="381000">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381000">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381000">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lnB cap="flat" cmpd="sng" w="9525">
                      <a:solidFill>
                        <a:srgbClr val="B7B7B7"/>
                      </a:solidFill>
                      <a:prstDash val="solid"/>
                      <a:round/>
                      <a:headEnd len="med" w="med" type="none"/>
                      <a:tailEnd len="med" w="med" type="none"/>
                    </a:lnB>
                    <a:solidFill>
                      <a:srgbClr val="999999"/>
                    </a:solidFill>
                  </a:tcPr>
                </a:tc>
              </a:tr>
              <a:tr h="381000">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lnR cap="flat" cmpd="sng" w="9525">
                      <a:solidFill>
                        <a:srgbClr val="B7B7B7"/>
                      </a:solidFill>
                      <a:prstDash val="solid"/>
                      <a:round/>
                      <a:headEnd len="med" w="med" type="none"/>
                      <a:tailEnd len="med" w="med" type="none"/>
                    </a:lnR>
                    <a:solidFill>
                      <a:srgbClr val="000000"/>
                    </a:solidFill>
                  </a:tcPr>
                </a:tc>
                <a:tc>
                  <a:txBody>
                    <a:bodyPr>
                      <a:noAutofit/>
                    </a:bodyPr>
                    <a:lstStyle/>
                    <a:p>
                      <a:pPr lvl="0" rtl="0">
                        <a:spcBef>
                          <a:spcPts val="0"/>
                        </a:spcBef>
                        <a:buNone/>
                      </a:pPr>
                      <a:r>
                        <a:t/>
                      </a:r>
                      <a:endParaRPr/>
                    </a:p>
                  </a:txBody>
                  <a:tcPr marT="91425" marB="91425" marR="91425" marL="91425">
                    <a:lnL cap="flat" cmpd="sng" w="9525">
                      <a:solidFill>
                        <a:srgbClr val="B7B7B7"/>
                      </a:solidFill>
                      <a:prstDash val="solid"/>
                      <a:round/>
                      <a:headEnd len="med" w="med" type="none"/>
                      <a:tailEnd len="med" w="med" type="none"/>
                    </a:lnL>
                    <a:lnR cap="flat" cmpd="sng" w="9525">
                      <a:solidFill>
                        <a:srgbClr val="B7B7B7"/>
                      </a:solidFill>
                      <a:prstDash val="solid"/>
                      <a:round/>
                      <a:headEnd len="med" w="med" type="none"/>
                      <a:tailEnd len="med" w="med" type="none"/>
                    </a:lnR>
                    <a:lnT cap="flat" cmpd="sng" w="9525">
                      <a:solidFill>
                        <a:srgbClr val="B7B7B7"/>
                      </a:solidFill>
                      <a:prstDash val="solid"/>
                      <a:round/>
                      <a:headEnd len="med" w="med" type="none"/>
                      <a:tailEnd len="med" w="med" type="none"/>
                    </a:lnT>
                    <a:lnB cap="flat" cmpd="sng" w="9525">
                      <a:solidFill>
                        <a:srgbClr val="B7B7B7"/>
                      </a:solidFill>
                      <a:prstDash val="solid"/>
                      <a:round/>
                      <a:headEnd len="med" w="med" type="none"/>
                      <a:tailEnd len="med" w="med" type="none"/>
                    </a:lnB>
                  </a:tcPr>
                </a:tc>
              </a:tr>
              <a:tr h="381000">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t/>
                      </a:r>
                      <a:endParaRPr/>
                    </a:p>
                  </a:txBody>
                  <a:tcPr marT="91425" marB="91425" marR="91425" marL="91425">
                    <a:lnT cap="flat" cmpd="sng" w="9525">
                      <a:solidFill>
                        <a:srgbClr val="B7B7B7"/>
                      </a:solidFill>
                      <a:prstDash val="solid"/>
                      <a:round/>
                      <a:headEnd len="med" w="med" type="none"/>
                      <a:tailEnd len="med" w="med" type="none"/>
                    </a:lnT>
                    <a:solidFill>
                      <a:srgbClr val="000000"/>
                    </a:solidFill>
                  </a:tcPr>
                </a:tc>
              </a:tr>
            </a:tbl>
          </a:graphicData>
        </a:graphic>
      </p:graphicFrame>
      <p:sp>
        <p:nvSpPr>
          <p:cNvPr id="258" name="Shape 258"/>
          <p:cNvSpPr txBox="1"/>
          <p:nvPr/>
        </p:nvSpPr>
        <p:spPr>
          <a:xfrm>
            <a:off x="311700" y="3427450"/>
            <a:ext cx="3262500" cy="12930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259" name="Shape 259"/>
          <p:cNvSpPr txBox="1"/>
          <p:nvPr/>
        </p:nvSpPr>
        <p:spPr>
          <a:xfrm>
            <a:off x="6239675" y="793975"/>
            <a:ext cx="2276700" cy="604200"/>
          </a:xfrm>
          <a:prstGeom prst="rect">
            <a:avLst/>
          </a:prstGeom>
          <a:noFill/>
          <a:ln cap="flat" cmpd="sng" w="38100">
            <a:solidFill>
              <a:srgbClr val="000000"/>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a:t>Ex: Three rows in parallel </a:t>
            </a:r>
          </a:p>
        </p:txBody>
      </p:sp>
      <p:sp>
        <p:nvSpPr>
          <p:cNvPr id="260" name="Shape 260"/>
          <p:cNvSpPr/>
          <p:nvPr/>
        </p:nvSpPr>
        <p:spPr>
          <a:xfrm>
            <a:off x="5364875" y="1503725"/>
            <a:ext cx="3211200" cy="344400"/>
          </a:xfrm>
          <a:prstGeom prst="rightArrow">
            <a:avLst>
              <a:gd fmla="val 50000" name="adj1"/>
              <a:gd fmla="val 50000" name="adj2"/>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1" name="Shape 261"/>
          <p:cNvSpPr/>
          <p:nvPr/>
        </p:nvSpPr>
        <p:spPr>
          <a:xfrm>
            <a:off x="5364875" y="1902975"/>
            <a:ext cx="3211200" cy="344400"/>
          </a:xfrm>
          <a:prstGeom prst="rightArrow">
            <a:avLst>
              <a:gd fmla="val 50000" name="adj1"/>
              <a:gd fmla="val 50000" name="adj2"/>
            </a:avLst>
          </a:prstGeom>
          <a:noFill/>
          <a:ln cap="flat" cmpd="sng" w="38100">
            <a:solidFill>
              <a:srgbClr val="00FF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2" name="Shape 262"/>
          <p:cNvSpPr/>
          <p:nvPr/>
        </p:nvSpPr>
        <p:spPr>
          <a:xfrm>
            <a:off x="5364875" y="2302225"/>
            <a:ext cx="3211200" cy="344400"/>
          </a:xfrm>
          <a:prstGeom prst="rightArrow">
            <a:avLst>
              <a:gd fmla="val 50000" name="adj1"/>
              <a:gd fmla="val 50000" name="adj2"/>
            </a:avLst>
          </a:prstGeom>
          <a:noFill/>
          <a:ln cap="flat" cmpd="sng" w="38100">
            <a:solidFill>
              <a:srgbClr val="0000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3" name="Shape 263"/>
          <p:cNvSpPr/>
          <p:nvPr/>
        </p:nvSpPr>
        <p:spPr>
          <a:xfrm>
            <a:off x="5424725" y="3101987"/>
            <a:ext cx="3211200" cy="344400"/>
          </a:xfrm>
          <a:prstGeom prst="rightArrow">
            <a:avLst>
              <a:gd fmla="val 50000" name="adj1"/>
              <a:gd fmla="val 50000" name="adj2"/>
            </a:avLst>
          </a:prstGeom>
          <a:noFill/>
          <a:ln cap="flat" cmpd="sng" w="38100">
            <a:solidFill>
              <a:srgbClr val="00FF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4" name="Shape 264"/>
          <p:cNvSpPr/>
          <p:nvPr/>
        </p:nvSpPr>
        <p:spPr>
          <a:xfrm>
            <a:off x="5364875" y="3901750"/>
            <a:ext cx="3211200" cy="344400"/>
          </a:xfrm>
          <a:prstGeom prst="rightArrow">
            <a:avLst>
              <a:gd fmla="val 50000" name="adj1"/>
              <a:gd fmla="val 50000" name="adj2"/>
            </a:avLst>
          </a:prstGeom>
          <a:noFill/>
          <a:ln cap="flat" cmpd="sng" w="38100">
            <a:solidFill>
              <a:srgbClr val="0000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5" name="Shape 265"/>
          <p:cNvSpPr/>
          <p:nvPr/>
        </p:nvSpPr>
        <p:spPr>
          <a:xfrm>
            <a:off x="5424725" y="2702112"/>
            <a:ext cx="3211200" cy="344400"/>
          </a:xfrm>
          <a:prstGeom prst="rightArrow">
            <a:avLst>
              <a:gd fmla="val 50000" name="adj1"/>
              <a:gd fmla="val 50000" name="adj2"/>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6" name="Shape 266"/>
          <p:cNvSpPr txBox="1"/>
          <p:nvPr/>
        </p:nvSpPr>
        <p:spPr>
          <a:xfrm>
            <a:off x="775175" y="4040650"/>
            <a:ext cx="4154400" cy="810900"/>
          </a:xfrm>
          <a:prstGeom prst="rect">
            <a:avLst/>
          </a:prstGeom>
          <a:noFill/>
          <a:ln cap="flat" cmpd="sng" w="38100">
            <a:solidFill>
              <a:srgbClr val="00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t>Dynamic scheduling lets threads move on to next row. Ex: Blue thread sees to skip row 6, is rescheduled to row 7</a:t>
            </a:r>
          </a:p>
        </p:txBody>
      </p:sp>
      <p:sp>
        <p:nvSpPr>
          <p:cNvPr id="267" name="Shape 267"/>
          <p:cNvSpPr/>
          <p:nvPr/>
        </p:nvSpPr>
        <p:spPr>
          <a:xfrm>
            <a:off x="5364875" y="3501875"/>
            <a:ext cx="198000" cy="344400"/>
          </a:xfrm>
          <a:prstGeom prst="rightArrow">
            <a:avLst>
              <a:gd fmla="val 50000" name="adj1"/>
              <a:gd fmla="val 50000" name="adj2"/>
            </a:avLst>
          </a:prstGeom>
          <a:noFill/>
          <a:ln cap="flat" cmpd="sng" w="38100">
            <a:solidFill>
              <a:srgbClr val="0000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1" name="Shape 271"/>
        <p:cNvGrpSpPr/>
        <p:nvPr/>
      </p:nvGrpSpPr>
      <p:grpSpPr>
        <a:xfrm>
          <a:off x="0" y="0"/>
          <a:ext cx="0" cy="0"/>
          <a:chOff x="0" y="0"/>
          <a:chExt cx="0" cy="0"/>
        </a:xfrm>
      </p:grpSpPr>
      <p:sp>
        <p:nvSpPr>
          <p:cNvPr id="272" name="Shape 27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Parallelization: OMP Alternate</a:t>
            </a:r>
          </a:p>
        </p:txBody>
      </p:sp>
      <p:sp>
        <p:nvSpPr>
          <p:cNvPr id="273" name="Shape 273"/>
          <p:cNvSpPr txBox="1"/>
          <p:nvPr>
            <p:ph idx="1" type="body"/>
          </p:nvPr>
        </p:nvSpPr>
        <p:spPr>
          <a:xfrm>
            <a:off x="311700" y="1152475"/>
            <a:ext cx="3814200" cy="3815100"/>
          </a:xfrm>
          <a:prstGeom prst="rect">
            <a:avLst/>
          </a:prstGeom>
        </p:spPr>
        <p:txBody>
          <a:bodyPr anchorCtr="0" anchor="t" bIns="91425" lIns="91425" rIns="91425" tIns="91425">
            <a:noAutofit/>
          </a:bodyPr>
          <a:lstStyle/>
          <a:p>
            <a:pPr indent="-317500" lvl="0" marL="457200" marR="0" rtl="0" algn="l">
              <a:lnSpc>
                <a:spcPct val="115000"/>
              </a:lnSpc>
              <a:spcBef>
                <a:spcPts val="0"/>
              </a:spcBef>
              <a:spcAft>
                <a:spcPts val="1600"/>
              </a:spcAft>
              <a:buClr>
                <a:schemeClr val="accent3"/>
              </a:buClr>
              <a:buSzPct val="100000"/>
              <a:buFont typeface="Arial"/>
              <a:buChar char="●"/>
            </a:pPr>
            <a:r>
              <a:rPr lang="en" sz="1400">
                <a:latin typeface="Arial"/>
                <a:ea typeface="Arial"/>
                <a:cs typeface="Arial"/>
                <a:sym typeface="Arial"/>
              </a:rPr>
              <a:t>Parallelize the columns of the serial algorithm, starting from low probability boxes</a:t>
            </a:r>
          </a:p>
          <a:p>
            <a:pPr indent="-317500" lvl="0" marL="457200" marR="0" rtl="0" algn="l">
              <a:lnSpc>
                <a:spcPct val="115000"/>
              </a:lnSpc>
              <a:spcBef>
                <a:spcPts val="0"/>
              </a:spcBef>
              <a:spcAft>
                <a:spcPts val="1600"/>
              </a:spcAft>
              <a:buSzPct val="100000"/>
              <a:buFont typeface="Arial"/>
              <a:buChar char="●"/>
            </a:pPr>
            <a:r>
              <a:rPr lang="en" sz="1400">
                <a:latin typeface="Arial"/>
                <a:ea typeface="Arial"/>
                <a:cs typeface="Arial"/>
                <a:sym typeface="Arial"/>
              </a:rPr>
              <a:t>No interthread communication, threads all write to unique position in keep array</a:t>
            </a:r>
          </a:p>
          <a:p>
            <a:pPr indent="-317500" lvl="0" marL="457200" marR="0" rtl="0" algn="l">
              <a:lnSpc>
                <a:spcPct val="115000"/>
              </a:lnSpc>
              <a:spcBef>
                <a:spcPts val="0"/>
              </a:spcBef>
              <a:spcAft>
                <a:spcPts val="1600"/>
              </a:spcAft>
              <a:buSzPct val="100000"/>
              <a:buFont typeface="Arial"/>
              <a:buChar char="●"/>
            </a:pPr>
            <a:r>
              <a:rPr lang="en" sz="1400">
                <a:latin typeface="Arial"/>
                <a:ea typeface="Arial"/>
                <a:cs typeface="Arial"/>
                <a:sym typeface="Arial"/>
              </a:rPr>
              <a:t>Slow, many excess computations are performed. 0.2x as fast as serial c</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We must compute down every column</a:t>
            </a:r>
          </a:p>
          <a:p>
            <a:pPr indent="-317500" lvl="0" marL="457200" marR="0" rtl="0" algn="l">
              <a:lnSpc>
                <a:spcPct val="115000"/>
              </a:lnSpc>
              <a:spcBef>
                <a:spcPts val="0"/>
              </a:spcBef>
              <a:spcAft>
                <a:spcPts val="1600"/>
              </a:spcAft>
              <a:buSzPct val="100000"/>
              <a:buFont typeface="Arial"/>
              <a:buChar char="●"/>
            </a:pPr>
            <a:r>
              <a:rPr lang="en" sz="1400">
                <a:latin typeface="Arial"/>
                <a:ea typeface="Arial"/>
                <a:cs typeface="Arial"/>
                <a:sym typeface="Arial"/>
              </a:rPr>
              <a:t>Task parallel: Seeing if we want to keep box X is a task</a:t>
            </a:r>
          </a:p>
          <a:p>
            <a:pPr indent="-317500" lvl="0" marL="457200" marR="0" rtl="0" algn="l">
              <a:lnSpc>
                <a:spcPct val="115000"/>
              </a:lnSpc>
              <a:spcBef>
                <a:spcPts val="0"/>
              </a:spcBef>
              <a:spcAft>
                <a:spcPts val="1600"/>
              </a:spcAft>
              <a:buSzPct val="100000"/>
              <a:buFont typeface="Arial"/>
              <a:buChar char="●"/>
            </a:pPr>
            <a:r>
              <a:rPr lang="en" sz="1400">
                <a:latin typeface="Arial"/>
                <a:ea typeface="Arial"/>
                <a:cs typeface="Arial"/>
                <a:sym typeface="Arial"/>
              </a:rPr>
              <a:t>Data parallel: Boxes are still in a sorted array</a:t>
            </a:r>
          </a:p>
        </p:txBody>
      </p:sp>
      <p:graphicFrame>
        <p:nvGraphicFramePr>
          <p:cNvPr id="274" name="Shape 274"/>
          <p:cNvGraphicFramePr/>
          <p:nvPr/>
        </p:nvGraphicFramePr>
        <p:xfrm>
          <a:off x="5193150" y="1490450"/>
          <a:ext cx="3000000" cy="3000000"/>
        </p:xfrm>
        <a:graphic>
          <a:graphicData uri="http://schemas.openxmlformats.org/drawingml/2006/table">
            <a:tbl>
              <a:tblPr>
                <a:noFill/>
                <a:tableStyleId>{BEADD1A7-4812-48E9-A617-3C7019620F76}</a:tableStyleId>
              </a:tblPr>
              <a:tblGrid>
                <a:gridCol w="431225"/>
                <a:gridCol w="431225"/>
                <a:gridCol w="431225"/>
                <a:gridCol w="431225"/>
                <a:gridCol w="431225"/>
                <a:gridCol w="431225"/>
                <a:gridCol w="431225"/>
                <a:gridCol w="431225"/>
              </a:tblGrid>
              <a:tr h="3962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solidFill>
                      <a:schemeClr val="lt1"/>
                    </a:solidFill>
                  </a:tcPr>
                </a:tc>
                <a:tc>
                  <a:txBody>
                    <a:bodyPr>
                      <a:noAutofit/>
                    </a:bodyPr>
                    <a:lstStyle/>
                    <a:p>
                      <a:pPr lvl="0" rtl="0">
                        <a:spcBef>
                          <a:spcPts val="0"/>
                        </a:spcBef>
                        <a:buNone/>
                      </a:pPr>
                      <a:r>
                        <a:t/>
                      </a:r>
                      <a:endParaRPr/>
                    </a:p>
                  </a:txBody>
                  <a:tcPr marT="91425" marB="91425" marR="91425" marL="91425">
                    <a:solidFill>
                      <a:schemeClr val="lt1"/>
                    </a:solidFill>
                  </a:tcPr>
                </a:tc>
                <a:tc>
                  <a:txBody>
                    <a:bodyPr>
                      <a:noAutofit/>
                    </a:bodyPr>
                    <a:lstStyle/>
                    <a:p>
                      <a:pPr lvl="0" rtl="0">
                        <a:spcBef>
                          <a:spcPts val="0"/>
                        </a:spcBef>
                        <a:buNone/>
                      </a:pPr>
                      <a:r>
                        <a:rPr lang="en"/>
                        <a:t>X</a:t>
                      </a:r>
                    </a:p>
                  </a:txBody>
                  <a:tcPr marT="91425" marB="91425" marR="91425" marL="91425">
                    <a:solidFill>
                      <a:schemeClr val="lt1"/>
                    </a:solidFill>
                  </a:tcPr>
                </a:tc>
              </a:tr>
              <a:tr h="3962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solidFill>
                      <a:schemeClr val="lt1"/>
                    </a:solidFill>
                  </a:tcPr>
                </a:tc>
                <a:tc>
                  <a:txBody>
                    <a:bodyPr>
                      <a:noAutofit/>
                    </a:bodyPr>
                    <a:lstStyle/>
                    <a:p>
                      <a:pPr lvl="0">
                        <a:spcBef>
                          <a:spcPts val="0"/>
                        </a:spcBef>
                        <a:buNone/>
                      </a:pPr>
                      <a:r>
                        <a:t/>
                      </a:r>
                      <a:endParaRPr/>
                    </a:p>
                  </a:txBody>
                  <a:tcPr marT="91425" marB="91425" marR="91425" marL="91425">
                    <a:solidFill>
                      <a:schemeClr val="lt1"/>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a:spcBef>
                          <a:spcPts val="0"/>
                        </a:spcBef>
                        <a:buNone/>
                      </a:pPr>
                      <a:r>
                        <a:t/>
                      </a:r>
                      <a:endParaRPr/>
                    </a:p>
                  </a:txBody>
                  <a:tcPr marT="91425" marB="91425" marR="91425" marL="91425">
                    <a:solidFill>
                      <a:schemeClr val="lt1"/>
                    </a:solidFill>
                  </a:tcPr>
                </a:tc>
                <a:tc>
                  <a:txBody>
                    <a:bodyPr>
                      <a:noAutofit/>
                    </a:bodyPr>
                    <a:lstStyle/>
                    <a:p>
                      <a:pPr lvl="0">
                        <a:spcBef>
                          <a:spcPts val="0"/>
                        </a:spcBef>
                        <a:buNone/>
                      </a:pPr>
                      <a:r>
                        <a:t/>
                      </a:r>
                      <a:endParaRPr/>
                    </a:p>
                  </a:txBody>
                  <a:tcPr marT="91425" marB="91425" marR="91425" marL="91425">
                    <a:solidFill>
                      <a:srgbClr val="999999"/>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chemeClr val="lt1"/>
                    </a:solidFill>
                  </a:tcPr>
                </a:tc>
                <a:tc>
                  <a:txBody>
                    <a:bodyPr>
                      <a:noAutofit/>
                    </a:bodyPr>
                    <a:lstStyle/>
                    <a:p>
                      <a:pPr lvl="0" rtl="0">
                        <a:spcBef>
                          <a:spcPts val="0"/>
                        </a:spcBef>
                        <a:buNone/>
                      </a:pPr>
                      <a:r>
                        <a:t/>
                      </a:r>
                      <a:endParaRPr/>
                    </a:p>
                  </a:txBody>
                  <a:tcPr marT="91425" marB="91425" marR="91425" marL="91425">
                    <a:solidFill>
                      <a:schemeClr val="lt1"/>
                    </a:solidFill>
                  </a:tcPr>
                </a:tc>
                <a:tc>
                  <a:txBody>
                    <a:bodyPr>
                      <a:noAutofit/>
                    </a:bodyPr>
                    <a:lstStyle/>
                    <a:p>
                      <a:pPr lvl="0" rtl="0">
                        <a:spcBef>
                          <a:spcPts val="0"/>
                        </a:spcBef>
                        <a:buNone/>
                      </a:pPr>
                      <a:r>
                        <a:t/>
                      </a:r>
                      <a:endParaRPr/>
                    </a:p>
                  </a:txBody>
                  <a:tcPr marT="91425" marB="91425" marR="91425" marL="91425">
                    <a:solidFill>
                      <a:srgbClr val="999999"/>
                    </a:solidFill>
                  </a:tcPr>
                </a:tc>
                <a:tc>
                  <a:txBody>
                    <a:bodyPr>
                      <a:noAutofit/>
                    </a:bodyPr>
                    <a:lstStyle/>
                    <a:p>
                      <a:pPr lvl="0" rtl="0">
                        <a:spcBef>
                          <a:spcPts val="0"/>
                        </a:spcBef>
                        <a:buNone/>
                      </a:pPr>
                      <a:r>
                        <a:rPr lang="en"/>
                        <a:t>X</a:t>
                      </a:r>
                    </a:p>
                  </a:txBody>
                  <a:tcPr marT="91425" marB="91425" marR="91425" marL="91425">
                    <a:lnB cap="flat" cmpd="sng" w="9525">
                      <a:solidFill>
                        <a:srgbClr val="999999"/>
                      </a:solidFill>
                      <a:prstDash val="solid"/>
                      <a:round/>
                      <a:headEnd len="med" w="med" type="none"/>
                      <a:tailEnd len="med" w="med" type="none"/>
                    </a:lnB>
                    <a:solidFill>
                      <a:schemeClr val="lt1"/>
                    </a:solidFill>
                  </a:tcPr>
                </a:tc>
                <a:tc>
                  <a:txBody>
                    <a:bodyPr>
                      <a:noAutofit/>
                    </a:bodyPr>
                    <a:lstStyle/>
                    <a:p>
                      <a:pPr lvl="0">
                        <a:spcBef>
                          <a:spcPts val="0"/>
                        </a:spcBef>
                        <a:buNone/>
                      </a:pPr>
                      <a:r>
                        <a:t/>
                      </a:r>
                      <a:endParaRPr/>
                    </a:p>
                  </a:txBody>
                  <a:tcPr marT="91425" marB="91425" marR="91425" marL="91425">
                    <a:solidFill>
                      <a:srgbClr val="999999"/>
                    </a:solidFill>
                  </a:tcPr>
                </a:tc>
              </a:tr>
              <a:tr h="3810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lnR cap="flat" cmpd="sng" w="9525">
                      <a:solidFill>
                        <a:srgbClr val="999999"/>
                      </a:solidFill>
                      <a:prstDash val="solid"/>
                      <a:round/>
                      <a:headEnd len="med" w="med" type="none"/>
                      <a:tailEnd len="med" w="med" type="none"/>
                    </a:lnR>
                    <a:solidFill>
                      <a:srgbClr val="999999"/>
                    </a:solidFill>
                  </a:tcPr>
                </a:tc>
                <a:tc>
                  <a:txBody>
                    <a:bodyPr>
                      <a:noAutofit/>
                    </a:bodyPr>
                    <a:lstStyle/>
                    <a:p>
                      <a:pPr lvl="0">
                        <a:spcBef>
                          <a:spcPts val="0"/>
                        </a:spcBef>
                        <a:buNone/>
                      </a:pPr>
                      <a:r>
                        <a:t/>
                      </a:r>
                      <a:endParaRPr/>
                    </a:p>
                  </a:txBody>
                  <a:tcPr marT="91425" marB="91425" marR="91425" marL="91425">
                    <a:lnL cap="flat" cmpd="sng" w="9525">
                      <a:solidFill>
                        <a:srgbClr val="999999"/>
                      </a:solidFill>
                      <a:prstDash val="solid"/>
                      <a:round/>
                      <a:headEnd len="med" w="med" type="none"/>
                      <a:tailEnd len="med" w="med" type="none"/>
                    </a:lnL>
                    <a:lnR cap="flat" cmpd="sng" w="9525">
                      <a:solidFill>
                        <a:srgbClr val="999999"/>
                      </a:solidFill>
                      <a:prstDash val="solid"/>
                      <a:round/>
                      <a:headEnd len="med" w="med" type="none"/>
                      <a:tailEnd len="med" w="med" type="none"/>
                    </a:lnR>
                    <a:lnT cap="flat" cmpd="sng" w="9525">
                      <a:solidFill>
                        <a:srgbClr val="999999"/>
                      </a:solidFill>
                      <a:prstDash val="solid"/>
                      <a:round/>
                      <a:headEnd len="med" w="med" type="none"/>
                      <a:tailEnd len="med" w="med" type="none"/>
                    </a:lnT>
                    <a:lnB cap="flat" cmpd="sng" w="9525">
                      <a:solidFill>
                        <a:srgbClr val="999999"/>
                      </a:solidFill>
                      <a:prstDash val="solid"/>
                      <a:round/>
                      <a:headEnd len="med" w="med" type="none"/>
                      <a:tailEnd len="med" w="med" type="none"/>
                    </a:lnB>
                    <a:solidFill>
                      <a:srgbClr val="999999"/>
                    </a:solidFill>
                  </a:tcPr>
                </a:tc>
                <a:tc>
                  <a:txBody>
                    <a:bodyPr>
                      <a:noAutofit/>
                    </a:bodyPr>
                    <a:lstStyle/>
                    <a:p>
                      <a:pPr lvl="0" rtl="0">
                        <a:spcBef>
                          <a:spcPts val="0"/>
                        </a:spcBef>
                        <a:buNone/>
                      </a:pPr>
                      <a:r>
                        <a:t/>
                      </a:r>
                      <a:endParaRPr/>
                    </a:p>
                  </a:txBody>
                  <a:tcPr marT="91425" marB="91425" marR="91425" marL="91425">
                    <a:lnL cap="flat" cmpd="sng" w="9525">
                      <a:solidFill>
                        <a:srgbClr val="999999"/>
                      </a:solidFill>
                      <a:prstDash val="solid"/>
                      <a:round/>
                      <a:headEnd len="med" w="med" type="none"/>
                      <a:tailEnd len="med" w="med" type="none"/>
                    </a:lnL>
                    <a:solidFill>
                      <a:srgbClr val="999999"/>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lnR cap="flat" cmpd="sng" w="9525">
                      <a:solidFill>
                        <a:srgbClr val="999999"/>
                      </a:solidFill>
                      <a:prstDash val="solid"/>
                      <a:round/>
                      <a:headEnd len="med" w="med" type="none"/>
                      <a:tailEnd len="med" w="med" type="none"/>
                    </a:lnR>
                    <a:solidFill>
                      <a:srgbClr val="999999"/>
                    </a:solidFill>
                  </a:tcPr>
                </a:tc>
                <a:tc>
                  <a:txBody>
                    <a:bodyPr>
                      <a:noAutofit/>
                    </a:bodyPr>
                    <a:lstStyle/>
                    <a:p>
                      <a:pPr lvl="0" rtl="0">
                        <a:spcBef>
                          <a:spcPts val="0"/>
                        </a:spcBef>
                        <a:buNone/>
                      </a:pPr>
                      <a:r>
                        <a:t/>
                      </a:r>
                      <a:endParaRPr/>
                    </a:p>
                  </a:txBody>
                  <a:tcPr marT="91425" marB="91425" marR="91425" marL="91425">
                    <a:lnL cap="flat" cmpd="sng" w="9525">
                      <a:solidFill>
                        <a:srgbClr val="999999"/>
                      </a:solidFill>
                      <a:prstDash val="solid"/>
                      <a:round/>
                      <a:headEnd len="med" w="med" type="none"/>
                      <a:tailEnd len="med" w="med" type="none"/>
                    </a:lnL>
                    <a:lnR cap="flat" cmpd="sng" w="9525">
                      <a:solidFill>
                        <a:srgbClr val="999999"/>
                      </a:solidFill>
                      <a:prstDash val="solid"/>
                      <a:round/>
                      <a:headEnd len="med" w="med" type="none"/>
                      <a:tailEnd len="med" w="med" type="none"/>
                    </a:lnR>
                    <a:lnT cap="flat" cmpd="sng" w="9525">
                      <a:solidFill>
                        <a:srgbClr val="999999"/>
                      </a:solidFill>
                      <a:prstDash val="solid"/>
                      <a:round/>
                      <a:headEnd len="med" w="med" type="none"/>
                      <a:tailEnd len="med" w="med" type="none"/>
                    </a:lnT>
                    <a:lnB cap="flat" cmpd="sng" w="9525">
                      <a:solidFill>
                        <a:srgbClr val="999999"/>
                      </a:solidFill>
                      <a:prstDash val="solid"/>
                      <a:round/>
                      <a:headEnd len="med" w="med" type="none"/>
                      <a:tailEnd len="med" w="med" type="none"/>
                    </a:lnB>
                    <a:solidFill>
                      <a:srgbClr val="999999"/>
                    </a:solidFill>
                  </a:tcPr>
                </a:tc>
                <a:tc>
                  <a:txBody>
                    <a:bodyPr>
                      <a:noAutofit/>
                    </a:bodyPr>
                    <a:lstStyle/>
                    <a:p>
                      <a:pPr lvl="0">
                        <a:spcBef>
                          <a:spcPts val="0"/>
                        </a:spcBef>
                        <a:buNone/>
                      </a:pPr>
                      <a:r>
                        <a:t/>
                      </a:r>
                      <a:endParaRPr/>
                    </a:p>
                  </a:txBody>
                  <a:tcPr marT="91425" marB="91425" marR="91425" marL="91425">
                    <a:lnL cap="flat" cmpd="sng" w="9525">
                      <a:solidFill>
                        <a:srgbClr val="999999"/>
                      </a:solidFill>
                      <a:prstDash val="solid"/>
                      <a:round/>
                      <a:headEnd len="med" w="med" type="none"/>
                      <a:tailEnd len="med" w="med" type="none"/>
                    </a:lnL>
                    <a:solidFill>
                      <a:srgbClr val="999999"/>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lnR cap="flat" cmpd="sng" w="9525">
                      <a:solidFill>
                        <a:srgbClr val="999999"/>
                      </a:solidFill>
                      <a:prstDash val="solid"/>
                      <a:round/>
                      <a:headEnd len="med" w="med" type="none"/>
                      <a:tailEnd len="med" w="med" type="none"/>
                    </a:lnR>
                    <a:solidFill>
                      <a:srgbClr val="000000"/>
                    </a:solidFill>
                  </a:tcPr>
                </a:tc>
                <a:tc>
                  <a:txBody>
                    <a:bodyPr>
                      <a:noAutofit/>
                    </a:bodyPr>
                    <a:lstStyle/>
                    <a:p>
                      <a:pPr lvl="0" rtl="0">
                        <a:spcBef>
                          <a:spcPts val="0"/>
                        </a:spcBef>
                        <a:buNone/>
                      </a:pPr>
                      <a:r>
                        <a:t/>
                      </a:r>
                      <a:endParaRPr/>
                    </a:p>
                  </a:txBody>
                  <a:tcPr marT="91425" marB="91425" marR="91425" marL="91425">
                    <a:lnL cap="flat" cmpd="sng" w="9525">
                      <a:solidFill>
                        <a:srgbClr val="999999"/>
                      </a:solidFill>
                      <a:prstDash val="solid"/>
                      <a:round/>
                      <a:headEnd len="med" w="med" type="none"/>
                      <a:tailEnd len="med" w="med" type="none"/>
                    </a:lnL>
                    <a:lnR cap="flat" cmpd="sng" w="9525">
                      <a:solidFill>
                        <a:srgbClr val="999999"/>
                      </a:solidFill>
                      <a:prstDash val="solid"/>
                      <a:round/>
                      <a:headEnd len="med" w="med" type="none"/>
                      <a:tailEnd len="med" w="med" type="none"/>
                    </a:lnR>
                    <a:lnT cap="flat" cmpd="sng" w="9525">
                      <a:solidFill>
                        <a:srgbClr val="999999"/>
                      </a:solidFill>
                      <a:prstDash val="solid"/>
                      <a:round/>
                      <a:headEnd len="med" w="med" type="none"/>
                      <a:tailEnd len="med" w="med" type="none"/>
                    </a:lnT>
                    <a:lnB cap="flat" cmpd="sng" w="9525">
                      <a:solidFill>
                        <a:srgbClr val="999999"/>
                      </a:solidFill>
                      <a:prstDash val="solid"/>
                      <a:round/>
                      <a:headEnd len="med" w="med" type="none"/>
                      <a:tailEnd len="med" w="med" type="none"/>
                    </a:lnB>
                    <a:solidFill>
                      <a:srgbClr val="999999"/>
                    </a:solidFill>
                  </a:tcPr>
                </a:tc>
                <a:tc>
                  <a:txBody>
                    <a:bodyPr>
                      <a:noAutofit/>
                    </a:bodyPr>
                    <a:lstStyle/>
                    <a:p>
                      <a:pPr lvl="0" rtl="0">
                        <a:spcBef>
                          <a:spcPts val="0"/>
                        </a:spcBef>
                        <a:buNone/>
                      </a:pPr>
                      <a:r>
                        <a:t/>
                      </a:r>
                      <a:endParaRPr/>
                    </a:p>
                  </a:txBody>
                  <a:tcPr marT="91425" marB="91425" marR="91425" marL="91425">
                    <a:lnL cap="flat" cmpd="sng" w="9525">
                      <a:solidFill>
                        <a:srgbClr val="999999"/>
                      </a:solidFill>
                      <a:prstDash val="solid"/>
                      <a:round/>
                      <a:headEnd len="med" w="med" type="none"/>
                      <a:tailEnd len="med" w="med" type="none"/>
                    </a:lnL>
                    <a:lnB cap="flat" cmpd="sng" w="9525">
                      <a:solidFill>
                        <a:srgbClr val="B7B7B7"/>
                      </a:solidFill>
                      <a:prstDash val="solid"/>
                      <a:round/>
                      <a:headEnd len="med" w="med" type="none"/>
                      <a:tailEnd len="med" w="med" type="none"/>
                    </a:lnB>
                    <a:solidFill>
                      <a:srgbClr val="999999"/>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lnR cap="flat" cmpd="sng" w="9525">
                      <a:solidFill>
                        <a:srgbClr val="B7B7B7"/>
                      </a:solidFill>
                      <a:prstDash val="solid"/>
                      <a:round/>
                      <a:headEnd len="med" w="med" type="none"/>
                      <a:tailEnd len="med" w="med" type="none"/>
                    </a:lnR>
                    <a:lnT cap="flat" cmpd="sng" w="9525">
                      <a:solidFill>
                        <a:srgbClr val="999999"/>
                      </a:solidFill>
                      <a:prstDash val="solid"/>
                      <a:round/>
                      <a:headEnd len="med" w="med" type="none"/>
                      <a:tailEnd len="med" w="med" type="none"/>
                    </a:lnT>
                    <a:solidFill>
                      <a:srgbClr val="000000"/>
                    </a:solidFill>
                  </a:tcPr>
                </a:tc>
                <a:tc>
                  <a:txBody>
                    <a:bodyPr>
                      <a:noAutofit/>
                    </a:bodyPr>
                    <a:lstStyle/>
                    <a:p>
                      <a:pPr lvl="0" rtl="0">
                        <a:spcBef>
                          <a:spcPts val="0"/>
                        </a:spcBef>
                        <a:buNone/>
                      </a:pPr>
                      <a:r>
                        <a:t/>
                      </a:r>
                      <a:endParaRPr/>
                    </a:p>
                  </a:txBody>
                  <a:tcPr marT="91425" marB="91425" marR="91425" marL="91425">
                    <a:lnL cap="flat" cmpd="sng" w="9525">
                      <a:solidFill>
                        <a:srgbClr val="B7B7B7"/>
                      </a:solidFill>
                      <a:prstDash val="solid"/>
                      <a:round/>
                      <a:headEnd len="med" w="med" type="none"/>
                      <a:tailEnd len="med" w="med" type="none"/>
                    </a:lnL>
                    <a:lnR cap="flat" cmpd="sng" w="9525">
                      <a:solidFill>
                        <a:srgbClr val="B7B7B7"/>
                      </a:solidFill>
                      <a:prstDash val="solid"/>
                      <a:round/>
                      <a:headEnd len="med" w="med" type="none"/>
                      <a:tailEnd len="med" w="med" type="none"/>
                    </a:lnR>
                    <a:lnT cap="flat" cmpd="sng" w="9525">
                      <a:solidFill>
                        <a:srgbClr val="B7B7B7"/>
                      </a:solidFill>
                      <a:prstDash val="solid"/>
                      <a:round/>
                      <a:headEnd len="med" w="med" type="none"/>
                      <a:tailEnd len="med" w="med" type="none"/>
                    </a:lnT>
                    <a:lnB cap="flat" cmpd="sng" w="9525">
                      <a:solidFill>
                        <a:srgbClr val="B7B7B7"/>
                      </a:solidFill>
                      <a:prstDash val="solid"/>
                      <a:round/>
                      <a:headEnd len="med" w="med" type="none"/>
                      <a:tailEnd len="med" w="med" type="none"/>
                    </a:lnB>
                    <a:solidFill>
                      <a:srgbClr val="999999"/>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lnT cap="flat" cmpd="sng" w="9525">
                      <a:solidFill>
                        <a:srgbClr val="B7B7B7"/>
                      </a:solidFill>
                      <a:prstDash val="solid"/>
                      <a:round/>
                      <a:headEnd len="med" w="med" type="none"/>
                      <a:tailEnd len="med" w="med" type="none"/>
                    </a:lnT>
                    <a:solidFill>
                      <a:srgbClr val="000000"/>
                    </a:solidFill>
                  </a:tcPr>
                </a:tc>
              </a:tr>
            </a:tbl>
          </a:graphicData>
        </a:graphic>
      </p:graphicFrame>
      <p:sp>
        <p:nvSpPr>
          <p:cNvPr id="275" name="Shape 275"/>
          <p:cNvSpPr/>
          <p:nvPr/>
        </p:nvSpPr>
        <p:spPr>
          <a:xfrm>
            <a:off x="5608625" y="1057875"/>
            <a:ext cx="2772300" cy="291900"/>
          </a:xfrm>
          <a:prstGeom prst="leftArrow">
            <a:avLst>
              <a:gd fmla="val 50000" name="adj1"/>
              <a:gd fmla="val 50000" name="adj2"/>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6" name="Shape 276"/>
          <p:cNvSpPr txBox="1"/>
          <p:nvPr/>
        </p:nvSpPr>
        <p:spPr>
          <a:xfrm>
            <a:off x="6046350" y="1021400"/>
            <a:ext cx="2079300" cy="273600"/>
          </a:xfrm>
          <a:prstGeom prst="rect">
            <a:avLst/>
          </a:prstGeom>
          <a:noFill/>
          <a:ln>
            <a:noFill/>
          </a:ln>
        </p:spPr>
        <p:txBody>
          <a:bodyPr anchorCtr="0" anchor="t" bIns="91425" lIns="91425" rIns="91425" tIns="91425">
            <a:noAutofit/>
          </a:bodyPr>
          <a:lstStyle/>
          <a:p>
            <a:pPr lvl="0" rtl="0">
              <a:spcBef>
                <a:spcPts val="0"/>
              </a:spcBef>
              <a:buNone/>
            </a:pPr>
            <a:r>
              <a:rPr lang="en"/>
              <a:t>Probability</a:t>
            </a:r>
          </a:p>
          <a:p>
            <a:pPr lvl="0" rtl="0">
              <a:spcBef>
                <a:spcPts val="0"/>
              </a:spcBef>
              <a:buNone/>
            </a:pPr>
            <a:r>
              <a:t/>
            </a:r>
            <a:endParaRPr/>
          </a:p>
        </p:txBody>
      </p:sp>
      <p:sp>
        <p:nvSpPr>
          <p:cNvPr id="277" name="Shape 277"/>
          <p:cNvSpPr/>
          <p:nvPr/>
        </p:nvSpPr>
        <p:spPr>
          <a:xfrm rot="5400000">
            <a:off x="3481100" y="2812800"/>
            <a:ext cx="2772300" cy="291900"/>
          </a:xfrm>
          <a:prstGeom prst="leftArrow">
            <a:avLst>
              <a:gd fmla="val 50000" name="adj1"/>
              <a:gd fmla="val 50000" name="adj2"/>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8" name="Shape 278"/>
          <p:cNvSpPr txBox="1"/>
          <p:nvPr/>
        </p:nvSpPr>
        <p:spPr>
          <a:xfrm>
            <a:off x="4024800" y="3583950"/>
            <a:ext cx="1094400" cy="273600"/>
          </a:xfrm>
          <a:prstGeom prst="rect">
            <a:avLst/>
          </a:prstGeom>
          <a:noFill/>
          <a:ln>
            <a:noFill/>
          </a:ln>
        </p:spPr>
        <p:txBody>
          <a:bodyPr anchorCtr="0" anchor="t" bIns="91425" lIns="91425" rIns="91425" tIns="91425">
            <a:noAutofit/>
          </a:bodyPr>
          <a:lstStyle/>
          <a:p>
            <a:pPr lvl="0" rtl="0">
              <a:spcBef>
                <a:spcPts val="0"/>
              </a:spcBef>
              <a:buNone/>
            </a:pPr>
            <a:r>
              <a:rPr lang="en"/>
              <a:t>Probability</a:t>
            </a:r>
          </a:p>
          <a:p>
            <a:pPr lvl="0" rtl="0">
              <a:spcBef>
                <a:spcPts val="0"/>
              </a:spcBef>
              <a:buNone/>
            </a:pPr>
            <a:r>
              <a:t/>
            </a:r>
            <a:endParaRPr/>
          </a:p>
        </p:txBody>
      </p:sp>
      <p:sp>
        <p:nvSpPr>
          <p:cNvPr id="279" name="Shape 279"/>
          <p:cNvSpPr/>
          <p:nvPr/>
        </p:nvSpPr>
        <p:spPr>
          <a:xfrm flipH="1" rot="10800000">
            <a:off x="8180350" y="1572596"/>
            <a:ext cx="462600" cy="459900"/>
          </a:xfrm>
          <a:prstGeom prst="upArrow">
            <a:avLst>
              <a:gd fmla="val 50000" name="adj1"/>
              <a:gd fmla="val 50000" name="adj2"/>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80" name="Shape 280"/>
          <p:cNvSpPr/>
          <p:nvPr/>
        </p:nvSpPr>
        <p:spPr>
          <a:xfrm flipH="1" rot="10800000">
            <a:off x="7776450" y="1490425"/>
            <a:ext cx="462600" cy="981000"/>
          </a:xfrm>
          <a:prstGeom prst="upArrow">
            <a:avLst>
              <a:gd fmla="val 50000" name="adj1"/>
              <a:gd fmla="val 50000" name="adj2"/>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81" name="Shape 281"/>
          <p:cNvSpPr/>
          <p:nvPr/>
        </p:nvSpPr>
        <p:spPr>
          <a:xfrm flipH="1" rot="10800000">
            <a:off x="7313850" y="1490425"/>
            <a:ext cx="462600" cy="368700"/>
          </a:xfrm>
          <a:prstGeom prst="upArrow">
            <a:avLst>
              <a:gd fmla="val 50000" name="adj1"/>
              <a:gd fmla="val 50000" name="adj2"/>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5" name="Shape 285"/>
        <p:cNvGrpSpPr/>
        <p:nvPr/>
      </p:nvGrpSpPr>
      <p:grpSpPr>
        <a:xfrm>
          <a:off x="0" y="0"/>
          <a:ext cx="0" cy="0"/>
          <a:chOff x="0" y="0"/>
          <a:chExt cx="0" cy="0"/>
        </a:xfrm>
      </p:grpSpPr>
      <p:sp>
        <p:nvSpPr>
          <p:cNvPr id="286" name="Shape 286"/>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Parallelization: SIMD</a:t>
            </a:r>
          </a:p>
        </p:txBody>
      </p:sp>
      <p:pic>
        <p:nvPicPr>
          <p:cNvPr id="287" name="Shape 287"/>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288" name="Shape 288"/>
          <p:cNvSpPr/>
          <p:nvPr/>
        </p:nvSpPr>
        <p:spPr>
          <a:xfrm>
            <a:off x="1534750" y="1631550"/>
            <a:ext cx="7812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89" name="Shape 289"/>
          <p:cNvSpPr/>
          <p:nvPr/>
        </p:nvSpPr>
        <p:spPr>
          <a:xfrm>
            <a:off x="1534750" y="2392325"/>
            <a:ext cx="14379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0" name="Shape 290"/>
          <p:cNvSpPr/>
          <p:nvPr/>
        </p:nvSpPr>
        <p:spPr>
          <a:xfrm>
            <a:off x="4010025" y="3332525"/>
            <a:ext cx="8430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1" name="Shape 291"/>
          <p:cNvSpPr/>
          <p:nvPr/>
        </p:nvSpPr>
        <p:spPr>
          <a:xfrm>
            <a:off x="1950175" y="3332525"/>
            <a:ext cx="8430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2" name="Shape 292"/>
          <p:cNvSpPr/>
          <p:nvPr/>
        </p:nvSpPr>
        <p:spPr>
          <a:xfrm>
            <a:off x="3180850" y="4100225"/>
            <a:ext cx="718200" cy="1515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3" name="Shape 293"/>
          <p:cNvSpPr/>
          <p:nvPr/>
        </p:nvSpPr>
        <p:spPr>
          <a:xfrm>
            <a:off x="5303525" y="4819525"/>
            <a:ext cx="718200" cy="1515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4" name="Shape 294"/>
          <p:cNvSpPr/>
          <p:nvPr/>
        </p:nvSpPr>
        <p:spPr>
          <a:xfrm>
            <a:off x="3180850" y="3948725"/>
            <a:ext cx="718200" cy="1515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8" name="Shape 298"/>
        <p:cNvGrpSpPr/>
        <p:nvPr/>
      </p:nvGrpSpPr>
      <p:grpSpPr>
        <a:xfrm>
          <a:off x="0" y="0"/>
          <a:ext cx="0" cy="0"/>
          <a:chOff x="0" y="0"/>
          <a:chExt cx="0" cy="0"/>
        </a:xfrm>
      </p:grpSpPr>
      <p:sp>
        <p:nvSpPr>
          <p:cNvPr id="299" name="Shape 299"/>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Parallelization: SIMD</a:t>
            </a:r>
          </a:p>
        </p:txBody>
      </p:sp>
      <p:sp>
        <p:nvSpPr>
          <p:cNvPr id="300" name="Shape 300"/>
          <p:cNvSpPr txBox="1"/>
          <p:nvPr>
            <p:ph idx="1" type="body"/>
          </p:nvPr>
        </p:nvSpPr>
        <p:spPr>
          <a:xfrm>
            <a:off x="235200" y="1152475"/>
            <a:ext cx="3725700" cy="34164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Vectorized the individual iou comparisons among boxes</a:t>
            </a:r>
          </a:p>
          <a:p>
            <a:pPr indent="-228600" lvl="0" marL="457200" rtl="0">
              <a:spcBef>
                <a:spcPts val="0"/>
              </a:spcBef>
              <a:buFont typeface="Arial"/>
              <a:buChar char="●"/>
            </a:pPr>
            <a:r>
              <a:rPr lang="en">
                <a:latin typeface="Arial"/>
                <a:ea typeface="Arial"/>
                <a:cs typeface="Arial"/>
                <a:sym typeface="Arial"/>
              </a:rPr>
              <a:t>Gather and compute ratios in batches, then compare ratios and discard in groups</a:t>
            </a:r>
          </a:p>
          <a:p>
            <a:pPr indent="-228600" lvl="0" marL="457200" rtl="0">
              <a:spcBef>
                <a:spcPts val="0"/>
              </a:spcBef>
              <a:buFont typeface="Arial"/>
              <a:buChar char="●"/>
            </a:pPr>
            <a:r>
              <a:rPr lang="en">
                <a:latin typeface="Arial"/>
                <a:ea typeface="Arial"/>
                <a:cs typeface="Arial"/>
                <a:sym typeface="Arial"/>
              </a:rPr>
              <a:t>Used alongside OMP</a:t>
            </a:r>
          </a:p>
          <a:p>
            <a:pPr indent="-228600" lvl="1" marL="914400" rtl="0">
              <a:spcBef>
                <a:spcPts val="0"/>
              </a:spcBef>
              <a:buFont typeface="Arial"/>
              <a:buChar char="○"/>
            </a:pPr>
            <a:r>
              <a:rPr lang="en">
                <a:latin typeface="Arial"/>
                <a:ea typeface="Arial"/>
                <a:cs typeface="Arial"/>
                <a:sym typeface="Arial"/>
              </a:rPr>
              <a:t>9x speedup compared to serial C</a:t>
            </a:r>
          </a:p>
          <a:p>
            <a:pPr indent="-228600" lvl="1" marL="914400" rtl="0">
              <a:spcBef>
                <a:spcPts val="0"/>
              </a:spcBef>
              <a:buFont typeface="Arial"/>
              <a:buChar char="○"/>
            </a:pPr>
            <a:r>
              <a:rPr lang="en">
                <a:latin typeface="Arial"/>
                <a:ea typeface="Arial"/>
                <a:cs typeface="Arial"/>
                <a:sym typeface="Arial"/>
              </a:rPr>
              <a:t>No error unlike unordered C</a:t>
            </a:r>
          </a:p>
          <a:p>
            <a:pPr lvl="0" rtl="0">
              <a:spcBef>
                <a:spcPts val="0"/>
              </a:spcBef>
              <a:buNone/>
            </a:pPr>
            <a:r>
              <a:t/>
            </a:r>
            <a:endParaRPr>
              <a:latin typeface="Arial"/>
              <a:ea typeface="Arial"/>
              <a:cs typeface="Arial"/>
              <a:sym typeface="Arial"/>
            </a:endParaRPr>
          </a:p>
        </p:txBody>
      </p:sp>
      <p:pic>
        <p:nvPicPr>
          <p:cNvPr id="301" name="Shape 301"/>
          <p:cNvPicPr preferRelativeResize="0"/>
          <p:nvPr/>
        </p:nvPicPr>
        <p:blipFill>
          <a:blip r:embed="rId3">
            <a:alphaModFix/>
          </a:blip>
          <a:stretch>
            <a:fillRect/>
          </a:stretch>
        </p:blipFill>
        <p:spPr>
          <a:xfrm>
            <a:off x="3736025" y="1104725"/>
            <a:ext cx="5019299" cy="37854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5" name="Shape 305"/>
        <p:cNvGrpSpPr/>
        <p:nvPr/>
      </p:nvGrpSpPr>
      <p:grpSpPr>
        <a:xfrm>
          <a:off x="0" y="0"/>
          <a:ext cx="0" cy="0"/>
          <a:chOff x="0" y="0"/>
          <a:chExt cx="0" cy="0"/>
        </a:xfrm>
      </p:grpSpPr>
      <p:sp>
        <p:nvSpPr>
          <p:cNvPr id="306" name="Shape 306"/>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Parallelization: SIMD</a:t>
            </a:r>
          </a:p>
        </p:txBody>
      </p:sp>
      <p:sp>
        <p:nvSpPr>
          <p:cNvPr id="307" name="Shape 307"/>
          <p:cNvSpPr txBox="1"/>
          <p:nvPr>
            <p:ph idx="1" type="body"/>
          </p:nvPr>
        </p:nvSpPr>
        <p:spPr>
          <a:xfrm>
            <a:off x="235200" y="1152475"/>
            <a:ext cx="3725700" cy="3416400"/>
          </a:xfrm>
          <a:prstGeom prst="rect">
            <a:avLst/>
          </a:prstGeom>
        </p:spPr>
        <p:txBody>
          <a:bodyPr anchorCtr="0" anchor="t" bIns="91425" lIns="91425" rIns="91425" tIns="91425">
            <a:noAutofit/>
          </a:bodyPr>
          <a:lstStyle/>
          <a:p>
            <a:pPr indent="-342900" lvl="0" marL="457200" marR="0" rtl="0" algn="l">
              <a:lnSpc>
                <a:spcPct val="115000"/>
              </a:lnSpc>
              <a:spcBef>
                <a:spcPts val="0"/>
              </a:spcBef>
              <a:spcAft>
                <a:spcPts val="1600"/>
              </a:spcAft>
              <a:buClr>
                <a:schemeClr val="accent3"/>
              </a:buClr>
              <a:buSzPct val="100000"/>
              <a:buFont typeface="Arial"/>
              <a:buChar char="●"/>
            </a:pPr>
            <a:r>
              <a:t/>
            </a:r>
            <a:endParaRPr>
              <a:latin typeface="Arial"/>
              <a:ea typeface="Arial"/>
              <a:cs typeface="Arial"/>
              <a:sym typeface="Arial"/>
            </a:endParaRPr>
          </a:p>
          <a:p>
            <a:pPr lvl="0" rtl="0">
              <a:spcBef>
                <a:spcPts val="0"/>
              </a:spcBef>
              <a:buNone/>
            </a:pPr>
            <a:r>
              <a:t/>
            </a:r>
            <a:endParaRPr>
              <a:latin typeface="Arial"/>
              <a:ea typeface="Arial"/>
              <a:cs typeface="Arial"/>
              <a:sym typeface="Arial"/>
            </a:endParaRPr>
          </a:p>
        </p:txBody>
      </p:sp>
      <p:graphicFrame>
        <p:nvGraphicFramePr>
          <p:cNvPr id="308" name="Shape 308"/>
          <p:cNvGraphicFramePr/>
          <p:nvPr/>
        </p:nvGraphicFramePr>
        <p:xfrm>
          <a:off x="5345550" y="1642850"/>
          <a:ext cx="3000000" cy="3000000"/>
        </p:xfrm>
        <a:graphic>
          <a:graphicData uri="http://schemas.openxmlformats.org/drawingml/2006/table">
            <a:tbl>
              <a:tblPr>
                <a:noFill/>
                <a:tableStyleId>{BEADD1A7-4812-48E9-A617-3C7019620F76}</a:tableStyleId>
              </a:tblPr>
              <a:tblGrid>
                <a:gridCol w="431225"/>
                <a:gridCol w="431225"/>
                <a:gridCol w="431225"/>
                <a:gridCol w="431225"/>
                <a:gridCol w="431225"/>
                <a:gridCol w="431225"/>
                <a:gridCol w="431225"/>
                <a:gridCol w="431225"/>
              </a:tblGrid>
              <a:tr h="3962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c>
                  <a:txBody>
                    <a:bodyPr>
                      <a:noAutofit/>
                    </a:bodyPr>
                    <a:lstStyle/>
                    <a:p>
                      <a:pPr lvl="0" rtl="0">
                        <a:spcBef>
                          <a:spcPts val="0"/>
                        </a:spcBef>
                        <a:buNone/>
                      </a:pPr>
                      <a:r>
                        <a:rPr lang="en"/>
                        <a:t>X</a:t>
                      </a:r>
                    </a:p>
                  </a:txBody>
                  <a:tcPr marT="91425" marB="91425" marR="91425" marL="91425"/>
                </a:tc>
              </a:tr>
              <a:tr h="3962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c>
                  <a:txBody>
                    <a:bodyPr>
                      <a:noAutofit/>
                    </a:bodyPr>
                    <a:lstStyle/>
                    <a:p>
                      <a:pPr lvl="0">
                        <a:spcBef>
                          <a:spcPts val="0"/>
                        </a:spcBef>
                        <a:buNone/>
                      </a:pPr>
                      <a:r>
                        <a:t/>
                      </a:r>
                      <a:endParaRPr/>
                    </a:p>
                  </a:txBody>
                  <a:tcPr marT="91425" marB="91425" marR="91425" marL="91425">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B7B7B7"/>
                    </a:solidFill>
                  </a:tcPr>
                </a:tc>
                <a:tc>
                  <a:txBody>
                    <a:bodyPr>
                      <a:noAutofit/>
                    </a:bodyPr>
                    <a:lstStyle/>
                    <a:p>
                      <a:pPr lvl="0" rtl="0">
                        <a:spcBef>
                          <a:spcPts val="0"/>
                        </a:spcBef>
                        <a:buNone/>
                      </a:pPr>
                      <a:r>
                        <a:t/>
                      </a:r>
                      <a:endParaRPr/>
                    </a:p>
                  </a:txBody>
                  <a:tcPr marT="91425" marB="91425" marR="91425" marL="91425">
                    <a:lnB cap="flat" cmpd="sng" w="9525">
                      <a:solidFill>
                        <a:srgbClr val="B7B7B7"/>
                      </a:solidFill>
                      <a:prstDash val="solid"/>
                      <a:round/>
                      <a:headEnd len="med" w="med" type="none"/>
                      <a:tailEnd len="med" w="med" type="none"/>
                    </a:lnB>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lnR cap="flat" cmpd="sng" w="9525">
                      <a:solidFill>
                        <a:srgbClr val="B7B7B7"/>
                      </a:solidFill>
                      <a:prstDash val="solid"/>
                      <a:round/>
                      <a:headEnd len="med" w="med" type="none"/>
                      <a:tailEnd len="med" w="med" type="none"/>
                    </a:lnR>
                    <a:solidFill>
                      <a:srgbClr val="000000"/>
                    </a:solidFill>
                  </a:tcPr>
                </a:tc>
                <a:tc>
                  <a:txBody>
                    <a:bodyPr>
                      <a:noAutofit/>
                    </a:bodyPr>
                    <a:lstStyle/>
                    <a:p>
                      <a:pPr lvl="0" rtl="0">
                        <a:spcBef>
                          <a:spcPts val="0"/>
                        </a:spcBef>
                        <a:buNone/>
                      </a:pPr>
                      <a:r>
                        <a:t/>
                      </a:r>
                      <a:endParaRPr/>
                    </a:p>
                  </a:txBody>
                  <a:tcPr marT="91425" marB="91425" marR="91425" marL="91425">
                    <a:lnL cap="flat" cmpd="sng" w="9525">
                      <a:solidFill>
                        <a:srgbClr val="B7B7B7"/>
                      </a:solidFill>
                      <a:prstDash val="solid"/>
                      <a:round/>
                      <a:headEnd len="med" w="med" type="none"/>
                      <a:tailEnd len="med" w="med" type="none"/>
                    </a:lnL>
                    <a:lnR cap="flat" cmpd="sng" w="9525">
                      <a:solidFill>
                        <a:srgbClr val="B7B7B7"/>
                      </a:solidFill>
                      <a:prstDash val="solid"/>
                      <a:round/>
                      <a:headEnd len="med" w="med" type="none"/>
                      <a:tailEnd len="med" w="med" type="none"/>
                    </a:lnR>
                    <a:lnT cap="flat" cmpd="sng" w="9525">
                      <a:solidFill>
                        <a:srgbClr val="B7B7B7"/>
                      </a:solidFill>
                      <a:prstDash val="solid"/>
                      <a:round/>
                      <a:headEnd len="med" w="med" type="none"/>
                      <a:tailEnd len="med" w="med" type="none"/>
                    </a:lnT>
                    <a:lnB cap="flat" cmpd="sng" w="9525">
                      <a:solidFill>
                        <a:srgbClr val="B7B7B7"/>
                      </a:solidFill>
                      <a:prstDash val="solid"/>
                      <a:round/>
                      <a:headEnd len="med" w="med" type="none"/>
                      <a:tailEnd len="med" w="med" type="none"/>
                    </a:lnB>
                    <a:solidFill>
                      <a:srgbClr val="B7B7B7"/>
                    </a:solidFill>
                  </a:tcPr>
                </a:tc>
              </a:tr>
              <a:tr h="381000">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solidFill>
                      <a:srgbClr val="000000"/>
                    </a:solidFill>
                  </a:tcPr>
                </a:tc>
                <a:tc>
                  <a:txBody>
                    <a:bodyPr>
                      <a:noAutofit/>
                    </a:bodyPr>
                    <a:lstStyle/>
                    <a:p>
                      <a:pPr lvl="0">
                        <a:spcBef>
                          <a:spcPts val="0"/>
                        </a:spcBef>
                        <a:buNone/>
                      </a:pPr>
                      <a:r>
                        <a:t/>
                      </a:r>
                      <a:endParaRPr/>
                    </a:p>
                  </a:txBody>
                  <a:tcPr marT="91425" marB="91425" marR="91425" marL="91425">
                    <a:solidFill>
                      <a:srgbClr val="000000"/>
                    </a:solidFill>
                  </a:tcPr>
                </a:tc>
                <a:tc>
                  <a:txBody>
                    <a:bodyPr>
                      <a:noAutofit/>
                    </a:bodyPr>
                    <a:lstStyle/>
                    <a:p>
                      <a:pPr lvl="0" rtl="0">
                        <a:spcBef>
                          <a:spcPts val="0"/>
                        </a:spcBef>
                        <a:buNone/>
                      </a:pPr>
                      <a:r>
                        <a:t/>
                      </a:r>
                      <a:endParaRPr/>
                    </a:p>
                  </a:txBody>
                  <a:tcPr marT="91425" marB="91425" marR="91425" marL="91425">
                    <a:lnT cap="flat" cmpd="sng" w="9525">
                      <a:solidFill>
                        <a:srgbClr val="B7B7B7"/>
                      </a:solidFill>
                      <a:prstDash val="solid"/>
                      <a:round/>
                      <a:headEnd len="med" w="med" type="none"/>
                      <a:tailEnd len="med" w="med" type="none"/>
                    </a:lnT>
                    <a:solidFill>
                      <a:srgbClr val="000000"/>
                    </a:solidFill>
                  </a:tcPr>
                </a:tc>
              </a:tr>
            </a:tbl>
          </a:graphicData>
        </a:graphic>
      </p:graphicFrame>
      <p:sp>
        <p:nvSpPr>
          <p:cNvPr id="309" name="Shape 309"/>
          <p:cNvSpPr/>
          <p:nvPr/>
        </p:nvSpPr>
        <p:spPr>
          <a:xfrm>
            <a:off x="5761025" y="1210275"/>
            <a:ext cx="2772300" cy="291900"/>
          </a:xfrm>
          <a:prstGeom prst="leftArrow">
            <a:avLst>
              <a:gd fmla="val 50000" name="adj1"/>
              <a:gd fmla="val 50000" name="adj2"/>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0" name="Shape 310"/>
          <p:cNvSpPr txBox="1"/>
          <p:nvPr/>
        </p:nvSpPr>
        <p:spPr>
          <a:xfrm>
            <a:off x="6198750" y="1173800"/>
            <a:ext cx="2079300" cy="273600"/>
          </a:xfrm>
          <a:prstGeom prst="rect">
            <a:avLst/>
          </a:prstGeom>
          <a:noFill/>
          <a:ln>
            <a:noFill/>
          </a:ln>
        </p:spPr>
        <p:txBody>
          <a:bodyPr anchorCtr="0" anchor="t" bIns="91425" lIns="91425" rIns="91425" tIns="91425">
            <a:noAutofit/>
          </a:bodyPr>
          <a:lstStyle/>
          <a:p>
            <a:pPr lvl="0" rtl="0">
              <a:spcBef>
                <a:spcPts val="0"/>
              </a:spcBef>
              <a:buNone/>
            </a:pPr>
            <a:r>
              <a:rPr lang="en"/>
              <a:t>Probability</a:t>
            </a:r>
          </a:p>
          <a:p>
            <a:pPr lvl="0" rtl="0">
              <a:spcBef>
                <a:spcPts val="0"/>
              </a:spcBef>
              <a:buNone/>
            </a:pPr>
            <a:r>
              <a:t/>
            </a:r>
            <a:endParaRPr/>
          </a:p>
        </p:txBody>
      </p:sp>
      <p:sp>
        <p:nvSpPr>
          <p:cNvPr id="311" name="Shape 311"/>
          <p:cNvSpPr/>
          <p:nvPr/>
        </p:nvSpPr>
        <p:spPr>
          <a:xfrm rot="5400000">
            <a:off x="3633500" y="2965200"/>
            <a:ext cx="2772300" cy="291900"/>
          </a:xfrm>
          <a:prstGeom prst="leftArrow">
            <a:avLst>
              <a:gd fmla="val 50000" name="adj1"/>
              <a:gd fmla="val 50000" name="adj2"/>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2" name="Shape 312"/>
          <p:cNvSpPr txBox="1"/>
          <p:nvPr/>
        </p:nvSpPr>
        <p:spPr>
          <a:xfrm>
            <a:off x="4188525" y="2795950"/>
            <a:ext cx="1094400" cy="273600"/>
          </a:xfrm>
          <a:prstGeom prst="rect">
            <a:avLst/>
          </a:prstGeom>
          <a:noFill/>
          <a:ln>
            <a:noFill/>
          </a:ln>
        </p:spPr>
        <p:txBody>
          <a:bodyPr anchorCtr="0" anchor="t" bIns="91425" lIns="91425" rIns="91425" tIns="91425">
            <a:noAutofit/>
          </a:bodyPr>
          <a:lstStyle/>
          <a:p>
            <a:pPr lvl="0" rtl="0">
              <a:spcBef>
                <a:spcPts val="0"/>
              </a:spcBef>
              <a:buNone/>
            </a:pPr>
            <a:r>
              <a:rPr lang="en"/>
              <a:t>Probability</a:t>
            </a:r>
          </a:p>
          <a:p>
            <a:pPr lvl="0" rtl="0">
              <a:spcBef>
                <a:spcPts val="0"/>
              </a:spcBef>
              <a:buNone/>
            </a:pPr>
            <a:r>
              <a:t/>
            </a:r>
            <a:endParaRPr/>
          </a:p>
        </p:txBody>
      </p:sp>
      <p:sp>
        <p:nvSpPr>
          <p:cNvPr id="313" name="Shape 313"/>
          <p:cNvSpPr/>
          <p:nvPr/>
        </p:nvSpPr>
        <p:spPr>
          <a:xfrm>
            <a:off x="5761025" y="1642850"/>
            <a:ext cx="3034200" cy="392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4" name="Shape 314"/>
          <p:cNvSpPr txBox="1"/>
          <p:nvPr/>
        </p:nvSpPr>
        <p:spPr>
          <a:xfrm>
            <a:off x="4873700" y="261400"/>
            <a:ext cx="3843600" cy="808200"/>
          </a:xfrm>
          <a:prstGeom prst="rect">
            <a:avLst/>
          </a:prstGeom>
          <a:noFill/>
          <a:ln>
            <a:noFill/>
          </a:ln>
        </p:spPr>
        <p:txBody>
          <a:bodyPr anchorCtr="0" anchor="t" bIns="91425" lIns="91425" rIns="91425" tIns="91425">
            <a:noAutofit/>
          </a:bodyPr>
          <a:lstStyle/>
          <a:p>
            <a:pPr lvl="0" rtl="0">
              <a:spcBef>
                <a:spcPts val="0"/>
              </a:spcBef>
              <a:buNone/>
            </a:pPr>
            <a:r>
              <a:t/>
            </a:r>
            <a:endParaRPr/>
          </a:p>
        </p:txBody>
      </p:sp>
      <p:cxnSp>
        <p:nvCxnSpPr>
          <p:cNvPr id="315" name="Shape 315"/>
          <p:cNvCxnSpPr/>
          <p:nvPr/>
        </p:nvCxnSpPr>
        <p:spPr>
          <a:xfrm flipH="1">
            <a:off x="5958650" y="862850"/>
            <a:ext cx="70200" cy="780000"/>
          </a:xfrm>
          <a:prstGeom prst="straightConnector1">
            <a:avLst/>
          </a:prstGeom>
          <a:noFill/>
          <a:ln cap="flat" cmpd="sng" w="9525">
            <a:solidFill>
              <a:srgbClr val="FF0000"/>
            </a:solidFill>
            <a:prstDash val="solid"/>
            <a:round/>
            <a:headEnd len="lg" w="lg" type="none"/>
            <a:tailEnd len="lg" w="lg" type="triangle"/>
          </a:ln>
        </p:spPr>
      </p:cxnSp>
      <p:sp>
        <p:nvSpPr>
          <p:cNvPr id="316" name="Shape 316"/>
          <p:cNvSpPr/>
          <p:nvPr/>
        </p:nvSpPr>
        <p:spPr>
          <a:xfrm>
            <a:off x="5804000" y="1694725"/>
            <a:ext cx="1693500" cy="291900"/>
          </a:xfrm>
          <a:prstGeom prst="rect">
            <a:avLst/>
          </a:prstGeom>
          <a:noFill/>
          <a:ln cap="flat" cmpd="sng" w="38100">
            <a:solidFill>
              <a:srgbClr val="0000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7" name="Shape 317"/>
          <p:cNvSpPr/>
          <p:nvPr/>
        </p:nvSpPr>
        <p:spPr>
          <a:xfrm>
            <a:off x="7497500" y="1694725"/>
            <a:ext cx="1646400" cy="291900"/>
          </a:xfrm>
          <a:prstGeom prst="rect">
            <a:avLst/>
          </a:prstGeom>
          <a:noFill/>
          <a:ln cap="flat" cmpd="sng" w="38100">
            <a:solidFill>
              <a:srgbClr val="0000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8" name="Shape 318"/>
          <p:cNvSpPr txBox="1"/>
          <p:nvPr/>
        </p:nvSpPr>
        <p:spPr>
          <a:xfrm>
            <a:off x="5207600" y="261400"/>
            <a:ext cx="3725700" cy="572700"/>
          </a:xfrm>
          <a:prstGeom prst="rect">
            <a:avLst/>
          </a:prstGeom>
          <a:noFill/>
          <a:ln cap="flat" cmpd="sng" w="19050">
            <a:solidFill>
              <a:srgbClr val="000000"/>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a:t>Computation down rows (outer for loop) is serial</a:t>
            </a:r>
          </a:p>
        </p:txBody>
      </p:sp>
      <p:sp>
        <p:nvSpPr>
          <p:cNvPr id="319" name="Shape 319"/>
          <p:cNvSpPr txBox="1"/>
          <p:nvPr/>
        </p:nvSpPr>
        <p:spPr>
          <a:xfrm>
            <a:off x="1101850" y="1333700"/>
            <a:ext cx="3725700" cy="864900"/>
          </a:xfrm>
          <a:prstGeom prst="rect">
            <a:avLst/>
          </a:prstGeom>
          <a:noFill/>
          <a:ln cap="flat" cmpd="sng" w="19050">
            <a:solidFill>
              <a:srgbClr val="00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t>Comparisons and keep decisions are performed in batches of 8 using AVX. Each set of 8 is handed to own thread</a:t>
            </a:r>
          </a:p>
        </p:txBody>
      </p:sp>
      <p:cxnSp>
        <p:nvCxnSpPr>
          <p:cNvPr id="320" name="Shape 320"/>
          <p:cNvCxnSpPr>
            <a:stCxn id="319" idx="3"/>
            <a:endCxn id="316" idx="1"/>
          </p:cNvCxnSpPr>
          <p:nvPr/>
        </p:nvCxnSpPr>
        <p:spPr>
          <a:xfrm>
            <a:off x="4827550" y="1766150"/>
            <a:ext cx="976500" cy="74400"/>
          </a:xfrm>
          <a:prstGeom prst="straightConnector1">
            <a:avLst/>
          </a:prstGeom>
          <a:noFill/>
          <a:ln cap="flat" cmpd="sng" w="9525">
            <a:solidFill>
              <a:srgbClr val="FF0000"/>
            </a:solidFill>
            <a:prstDash val="solid"/>
            <a:round/>
            <a:headEnd len="lg" w="lg" type="none"/>
            <a:tailEnd len="lg" w="lg" type="triangle"/>
          </a:ln>
        </p:spPr>
      </p:cxnSp>
      <p:sp>
        <p:nvSpPr>
          <p:cNvPr id="321" name="Shape 321"/>
          <p:cNvSpPr txBox="1"/>
          <p:nvPr/>
        </p:nvSpPr>
        <p:spPr>
          <a:xfrm>
            <a:off x="1581000" y="2712275"/>
            <a:ext cx="4047300" cy="4722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322" name="Shape 322"/>
          <p:cNvSpPr txBox="1"/>
          <p:nvPr/>
        </p:nvSpPr>
        <p:spPr>
          <a:xfrm>
            <a:off x="311700" y="3788075"/>
            <a:ext cx="3725700" cy="572700"/>
          </a:xfrm>
          <a:prstGeom prst="rect">
            <a:avLst/>
          </a:prstGeom>
          <a:noFill/>
          <a:ln cap="flat" cmpd="sng" w="19050">
            <a:solidFill>
              <a:srgbClr val="00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t>Padded array lets us reference off the edge safely. Lets us keep the work in one for loop</a:t>
            </a:r>
          </a:p>
        </p:txBody>
      </p:sp>
      <p:cxnSp>
        <p:nvCxnSpPr>
          <p:cNvPr id="323" name="Shape 323"/>
          <p:cNvCxnSpPr>
            <a:stCxn id="322" idx="3"/>
            <a:endCxn id="317" idx="2"/>
          </p:cNvCxnSpPr>
          <p:nvPr/>
        </p:nvCxnSpPr>
        <p:spPr>
          <a:xfrm flipH="1" rot="10800000">
            <a:off x="4037400" y="1986725"/>
            <a:ext cx="4283400" cy="2087700"/>
          </a:xfrm>
          <a:prstGeom prst="straightConnector1">
            <a:avLst/>
          </a:prstGeom>
          <a:noFill/>
          <a:ln cap="flat" cmpd="sng" w="9525">
            <a:solidFill>
              <a:srgbClr val="FF0000"/>
            </a:solidFill>
            <a:prstDash val="solid"/>
            <a:round/>
            <a:headEnd len="lg" w="lg" type="none"/>
            <a:tailEnd len="lg" w="lg" type="triangle"/>
          </a:ln>
        </p:spPr>
      </p:cxnSp>
      <p:sp>
        <p:nvSpPr>
          <p:cNvPr id="324" name="Shape 324"/>
          <p:cNvSpPr txBox="1"/>
          <p:nvPr/>
        </p:nvSpPr>
        <p:spPr>
          <a:xfrm>
            <a:off x="462825" y="2514575"/>
            <a:ext cx="3725700" cy="977100"/>
          </a:xfrm>
          <a:prstGeom prst="rect">
            <a:avLst/>
          </a:prstGeom>
          <a:noFill/>
          <a:ln cap="flat" cmpd="sng" w="19050">
            <a:solidFill>
              <a:srgbClr val="00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t>Similarity to serial version lets us skip many rows. Both computationally efficient and parallelized!</a:t>
            </a:r>
          </a:p>
        </p:txBody>
      </p:sp>
      <p:cxnSp>
        <p:nvCxnSpPr>
          <p:cNvPr id="325" name="Shape 325"/>
          <p:cNvCxnSpPr/>
          <p:nvPr/>
        </p:nvCxnSpPr>
        <p:spPr>
          <a:xfrm flipH="1" rot="10800000">
            <a:off x="4188525" y="2507900"/>
            <a:ext cx="2523600" cy="302100"/>
          </a:xfrm>
          <a:prstGeom prst="straightConnector1">
            <a:avLst/>
          </a:prstGeom>
          <a:noFill/>
          <a:ln cap="flat" cmpd="sng" w="9525">
            <a:solidFill>
              <a:srgbClr val="FF0000"/>
            </a:solidFill>
            <a:prstDash val="solid"/>
            <a:round/>
            <a:headEnd len="lg" w="lg" type="none"/>
            <a:tailEnd len="lg" w="lg"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0" name="Shape 70"/>
        <p:cNvGrpSpPr/>
        <p:nvPr/>
      </p:nvGrpSpPr>
      <p:grpSpPr>
        <a:xfrm>
          <a:off x="0" y="0"/>
          <a:ext cx="0" cy="0"/>
          <a:chOff x="0" y="0"/>
          <a:chExt cx="0" cy="0"/>
        </a:xfrm>
      </p:grpSpPr>
      <p:sp>
        <p:nvSpPr>
          <p:cNvPr id="71" name="Shape 7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Trebuchet MS"/>
                <a:ea typeface="Trebuchet MS"/>
                <a:cs typeface="Trebuchet MS"/>
                <a:sym typeface="Trebuchet MS"/>
              </a:rPr>
              <a:t>Project Description: What is NMS?</a:t>
            </a:r>
          </a:p>
        </p:txBody>
      </p:sp>
      <p:sp>
        <p:nvSpPr>
          <p:cNvPr id="72" name="Shape 72"/>
          <p:cNvSpPr txBox="1"/>
          <p:nvPr>
            <p:ph idx="1" type="body"/>
          </p:nvPr>
        </p:nvSpPr>
        <p:spPr>
          <a:xfrm>
            <a:off x="4681400" y="1229875"/>
            <a:ext cx="3863400" cy="34008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Non-Maximum Suppression - an intermediate step in many edge detection algorithms</a:t>
            </a:r>
          </a:p>
          <a:p>
            <a:pPr indent="-228600" lvl="0" marL="457200" rtl="0">
              <a:spcBef>
                <a:spcPts val="0"/>
              </a:spcBef>
              <a:buFont typeface="Arial"/>
              <a:buChar char="●"/>
            </a:pPr>
            <a:r>
              <a:rPr lang="en">
                <a:latin typeface="Arial"/>
                <a:ea typeface="Arial"/>
                <a:cs typeface="Arial"/>
                <a:sym typeface="Arial"/>
              </a:rPr>
              <a:t>Object detection may result in multiple results (shown by red bounding boxes)</a:t>
            </a:r>
          </a:p>
          <a:p>
            <a:pPr indent="-228600" lvl="0" marL="457200" rtl="0">
              <a:spcBef>
                <a:spcPts val="0"/>
              </a:spcBef>
              <a:buFont typeface="Arial"/>
              <a:buChar char="●"/>
            </a:pPr>
            <a:r>
              <a:rPr lang="en">
                <a:latin typeface="Arial"/>
                <a:ea typeface="Arial"/>
                <a:cs typeface="Arial"/>
                <a:sym typeface="Arial"/>
              </a:rPr>
              <a:t>NMS reduces them down to one box</a:t>
            </a:r>
          </a:p>
        </p:txBody>
      </p:sp>
      <p:pic>
        <p:nvPicPr>
          <p:cNvPr id="73" name="Shape 73"/>
          <p:cNvPicPr preferRelativeResize="0"/>
          <p:nvPr/>
        </p:nvPicPr>
        <p:blipFill rotWithShape="1">
          <a:blip r:embed="rId3">
            <a:alphaModFix/>
          </a:blip>
          <a:srcRect b="28609" l="1378" r="50246" t="23913"/>
          <a:stretch/>
        </p:blipFill>
        <p:spPr>
          <a:xfrm>
            <a:off x="472675" y="1350700"/>
            <a:ext cx="4315725" cy="272792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9" name="Shape 329"/>
        <p:cNvGrpSpPr/>
        <p:nvPr/>
      </p:nvGrpSpPr>
      <p:grpSpPr>
        <a:xfrm>
          <a:off x="0" y="0"/>
          <a:ext cx="0" cy="0"/>
          <a:chOff x="0" y="0"/>
          <a:chExt cx="0" cy="0"/>
        </a:xfrm>
      </p:grpSpPr>
      <p:sp>
        <p:nvSpPr>
          <p:cNvPr id="330" name="Shape 33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Scaling Plot</a:t>
            </a:r>
          </a:p>
        </p:txBody>
      </p:sp>
      <p:pic>
        <p:nvPicPr>
          <p:cNvPr descr="figure_1.png" id="331" name="Shape 331"/>
          <p:cNvPicPr preferRelativeResize="0"/>
          <p:nvPr/>
        </p:nvPicPr>
        <p:blipFill rotWithShape="1">
          <a:blip r:embed="rId3">
            <a:alphaModFix/>
          </a:blip>
          <a:srcRect b="1866" l="6505" r="7892" t="7945"/>
          <a:stretch/>
        </p:blipFill>
        <p:spPr>
          <a:xfrm>
            <a:off x="3645600" y="1017724"/>
            <a:ext cx="4960300" cy="3919474"/>
          </a:xfrm>
          <a:prstGeom prst="rect">
            <a:avLst/>
          </a:prstGeom>
          <a:noFill/>
          <a:ln>
            <a:noFill/>
          </a:ln>
        </p:spPr>
      </p:pic>
      <p:sp>
        <p:nvSpPr>
          <p:cNvPr id="332" name="Shape 332"/>
          <p:cNvSpPr txBox="1"/>
          <p:nvPr/>
        </p:nvSpPr>
        <p:spPr>
          <a:xfrm>
            <a:off x="455975" y="1067000"/>
            <a:ext cx="2535300" cy="2763300"/>
          </a:xfrm>
          <a:prstGeom prst="rect">
            <a:avLst/>
          </a:prstGeom>
          <a:noFill/>
          <a:ln>
            <a:noFill/>
          </a:ln>
        </p:spPr>
        <p:txBody>
          <a:bodyPr anchorCtr="0" anchor="t" bIns="91425" lIns="91425" rIns="91425" tIns="91425">
            <a:noAutofit/>
          </a:bodyPr>
          <a:lstStyle/>
          <a:p>
            <a:pPr lvl="0">
              <a:spcBef>
                <a:spcPts val="0"/>
              </a:spcBef>
              <a:buNone/>
            </a:pPr>
            <a:r>
              <a:rPr lang="en"/>
              <a:t>As expected, drop off of scaling after 4 threads due to availability of only 4 physical cores.</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6" name="Shape 336"/>
        <p:cNvGrpSpPr/>
        <p:nvPr/>
      </p:nvGrpSpPr>
      <p:grpSpPr>
        <a:xfrm>
          <a:off x="0" y="0"/>
          <a:ext cx="0" cy="0"/>
          <a:chOff x="0" y="0"/>
          <a:chExt cx="0" cy="0"/>
        </a:xfrm>
      </p:grpSpPr>
      <p:sp>
        <p:nvSpPr>
          <p:cNvPr id="337" name="Shape 337"/>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Algorithm: Patterns</a:t>
            </a:r>
          </a:p>
        </p:txBody>
      </p:sp>
      <p:pic>
        <p:nvPicPr>
          <p:cNvPr id="338" name="Shape 338"/>
          <p:cNvPicPr preferRelativeResize="0"/>
          <p:nvPr/>
        </p:nvPicPr>
        <p:blipFill>
          <a:blip r:embed="rId3">
            <a:alphaModFix/>
          </a:blip>
          <a:stretch>
            <a:fillRect/>
          </a:stretch>
        </p:blipFill>
        <p:spPr>
          <a:xfrm>
            <a:off x="1354387" y="1017723"/>
            <a:ext cx="6435225" cy="3987675"/>
          </a:xfrm>
          <a:prstGeom prst="rect">
            <a:avLst/>
          </a:prstGeom>
          <a:noFill/>
          <a:ln>
            <a:noFill/>
          </a:ln>
        </p:spPr>
      </p:pic>
      <p:sp>
        <p:nvSpPr>
          <p:cNvPr id="339" name="Shape 339"/>
          <p:cNvSpPr/>
          <p:nvPr/>
        </p:nvSpPr>
        <p:spPr>
          <a:xfrm>
            <a:off x="1534750" y="1631550"/>
            <a:ext cx="7812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0" name="Shape 340"/>
          <p:cNvSpPr/>
          <p:nvPr/>
        </p:nvSpPr>
        <p:spPr>
          <a:xfrm>
            <a:off x="1534750" y="2392325"/>
            <a:ext cx="14379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1" name="Shape 341"/>
          <p:cNvSpPr/>
          <p:nvPr/>
        </p:nvSpPr>
        <p:spPr>
          <a:xfrm>
            <a:off x="4010025" y="3332525"/>
            <a:ext cx="8430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2" name="Shape 342"/>
          <p:cNvSpPr/>
          <p:nvPr/>
        </p:nvSpPr>
        <p:spPr>
          <a:xfrm>
            <a:off x="1950175" y="3332525"/>
            <a:ext cx="843000" cy="2211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3" name="Shape 343"/>
          <p:cNvSpPr/>
          <p:nvPr/>
        </p:nvSpPr>
        <p:spPr>
          <a:xfrm>
            <a:off x="3180850" y="4238500"/>
            <a:ext cx="781200" cy="1515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4" name="Shape 344"/>
          <p:cNvSpPr/>
          <p:nvPr/>
        </p:nvSpPr>
        <p:spPr>
          <a:xfrm>
            <a:off x="5275875" y="4625950"/>
            <a:ext cx="642000" cy="151500"/>
          </a:xfrm>
          <a:prstGeom prst="rect">
            <a:avLst/>
          </a:prstGeom>
          <a:noFill/>
          <a:ln cap="flat" cmpd="sng" w="38100">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8" name="Shape 348"/>
        <p:cNvGrpSpPr/>
        <p:nvPr/>
      </p:nvGrpSpPr>
      <p:grpSpPr>
        <a:xfrm>
          <a:off x="0" y="0"/>
          <a:ext cx="0" cy="0"/>
          <a:chOff x="0" y="0"/>
          <a:chExt cx="0" cy="0"/>
        </a:xfrm>
      </p:grpSpPr>
      <p:graphicFrame>
        <p:nvGraphicFramePr>
          <p:cNvPr id="349" name="Shape 349"/>
          <p:cNvGraphicFramePr/>
          <p:nvPr/>
        </p:nvGraphicFramePr>
        <p:xfrm>
          <a:off x="514675" y="1901000"/>
          <a:ext cx="3000000" cy="3000000"/>
        </p:xfrm>
        <a:graphic>
          <a:graphicData uri="http://schemas.openxmlformats.org/drawingml/2006/table">
            <a:tbl>
              <a:tblPr>
                <a:noFill/>
                <a:tableStyleId>{BEADD1A7-4812-48E9-A617-3C7019620F76}</a:tableStyleId>
              </a:tblPr>
              <a:tblGrid>
                <a:gridCol w="382850"/>
                <a:gridCol w="382850"/>
                <a:gridCol w="382850"/>
                <a:gridCol w="382850"/>
                <a:gridCol w="382850"/>
                <a:gridCol w="382850"/>
                <a:gridCol w="382850"/>
                <a:gridCol w="382850"/>
              </a:tblGrid>
              <a:tr h="289750">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289750">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289750">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289750">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289750">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289750">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289750">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r h="289750">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r>
            </a:tbl>
          </a:graphicData>
        </a:graphic>
      </p:graphicFrame>
      <p:sp>
        <p:nvSpPr>
          <p:cNvPr id="350" name="Shape 350"/>
          <p:cNvSpPr/>
          <p:nvPr/>
        </p:nvSpPr>
        <p:spPr>
          <a:xfrm>
            <a:off x="3956625" y="924000"/>
            <a:ext cx="857400" cy="744300"/>
          </a:xfrm>
          <a:prstGeom prst="rect">
            <a:avLst/>
          </a:prstGeom>
          <a:no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51" name="Shape 351"/>
          <p:cNvSpPr/>
          <p:nvPr/>
        </p:nvSpPr>
        <p:spPr>
          <a:xfrm>
            <a:off x="4192275" y="1890050"/>
            <a:ext cx="386100" cy="1026900"/>
          </a:xfrm>
          <a:prstGeom prst="rect">
            <a:avLst/>
          </a:prstGeom>
          <a:no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52" name="Shape 352"/>
          <p:cNvSpPr/>
          <p:nvPr/>
        </p:nvSpPr>
        <p:spPr>
          <a:xfrm>
            <a:off x="3999175" y="3261175"/>
            <a:ext cx="1149300" cy="461700"/>
          </a:xfrm>
          <a:prstGeom prst="rect">
            <a:avLst/>
          </a:prstGeom>
          <a:no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53" name="Shape 353"/>
          <p:cNvSpPr/>
          <p:nvPr/>
        </p:nvSpPr>
        <p:spPr>
          <a:xfrm>
            <a:off x="4121625" y="4110000"/>
            <a:ext cx="527400" cy="572700"/>
          </a:xfrm>
          <a:prstGeom prst="rect">
            <a:avLst/>
          </a:prstGeom>
          <a:no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354" name="Shape 354"/>
          <p:cNvCxnSpPr>
            <a:stCxn id="350" idx="1"/>
          </p:cNvCxnSpPr>
          <p:nvPr/>
        </p:nvCxnSpPr>
        <p:spPr>
          <a:xfrm flipH="1">
            <a:off x="683325" y="1296150"/>
            <a:ext cx="3273300" cy="777000"/>
          </a:xfrm>
          <a:prstGeom prst="straightConnector1">
            <a:avLst/>
          </a:prstGeom>
          <a:noFill/>
          <a:ln cap="flat" cmpd="sng" w="9525">
            <a:solidFill>
              <a:schemeClr val="dk2"/>
            </a:solidFill>
            <a:prstDash val="solid"/>
            <a:round/>
            <a:headEnd len="lg" w="lg" type="none"/>
            <a:tailEnd len="lg" w="lg" type="none"/>
          </a:ln>
        </p:spPr>
      </p:cxnSp>
      <p:cxnSp>
        <p:nvCxnSpPr>
          <p:cNvPr id="355" name="Shape 355"/>
          <p:cNvCxnSpPr>
            <a:stCxn id="351" idx="1"/>
          </p:cNvCxnSpPr>
          <p:nvPr/>
        </p:nvCxnSpPr>
        <p:spPr>
          <a:xfrm rot="10800000">
            <a:off x="702075" y="2082800"/>
            <a:ext cx="3490200" cy="320700"/>
          </a:xfrm>
          <a:prstGeom prst="straightConnector1">
            <a:avLst/>
          </a:prstGeom>
          <a:noFill/>
          <a:ln cap="flat" cmpd="sng" w="9525">
            <a:solidFill>
              <a:schemeClr val="dk2"/>
            </a:solidFill>
            <a:prstDash val="solid"/>
            <a:round/>
            <a:headEnd len="lg" w="lg" type="none"/>
            <a:tailEnd len="lg" w="lg" type="none"/>
          </a:ln>
        </p:spPr>
      </p:cxnSp>
      <p:cxnSp>
        <p:nvCxnSpPr>
          <p:cNvPr id="356" name="Shape 356"/>
          <p:cNvCxnSpPr>
            <a:stCxn id="350" idx="1"/>
          </p:cNvCxnSpPr>
          <p:nvPr/>
        </p:nvCxnSpPr>
        <p:spPr>
          <a:xfrm flipH="1">
            <a:off x="701925" y="1296150"/>
            <a:ext cx="3254700" cy="1182300"/>
          </a:xfrm>
          <a:prstGeom prst="straightConnector1">
            <a:avLst/>
          </a:prstGeom>
          <a:noFill/>
          <a:ln cap="flat" cmpd="sng" w="9525">
            <a:solidFill>
              <a:srgbClr val="FF9900"/>
            </a:solidFill>
            <a:prstDash val="solid"/>
            <a:round/>
            <a:headEnd len="lg" w="lg" type="none"/>
            <a:tailEnd len="lg" w="lg" type="none"/>
          </a:ln>
        </p:spPr>
      </p:cxnSp>
      <p:cxnSp>
        <p:nvCxnSpPr>
          <p:cNvPr id="357" name="Shape 357"/>
          <p:cNvCxnSpPr>
            <a:stCxn id="352" idx="1"/>
          </p:cNvCxnSpPr>
          <p:nvPr/>
        </p:nvCxnSpPr>
        <p:spPr>
          <a:xfrm rot="10800000">
            <a:off x="683275" y="2469025"/>
            <a:ext cx="3315900" cy="1023000"/>
          </a:xfrm>
          <a:prstGeom prst="straightConnector1">
            <a:avLst/>
          </a:prstGeom>
          <a:noFill/>
          <a:ln cap="flat" cmpd="sng" w="9525">
            <a:solidFill>
              <a:srgbClr val="FF9900"/>
            </a:solidFill>
            <a:prstDash val="solid"/>
            <a:round/>
            <a:headEnd len="lg" w="lg" type="none"/>
            <a:tailEnd len="lg" w="lg" type="none"/>
          </a:ln>
        </p:spPr>
      </p:cxnSp>
      <p:cxnSp>
        <p:nvCxnSpPr>
          <p:cNvPr id="358" name="Shape 358"/>
          <p:cNvCxnSpPr>
            <a:stCxn id="350" idx="1"/>
          </p:cNvCxnSpPr>
          <p:nvPr/>
        </p:nvCxnSpPr>
        <p:spPr>
          <a:xfrm flipH="1">
            <a:off x="711524" y="1296150"/>
            <a:ext cx="3245100" cy="1549500"/>
          </a:xfrm>
          <a:prstGeom prst="straightConnector1">
            <a:avLst/>
          </a:prstGeom>
          <a:noFill/>
          <a:ln cap="flat" cmpd="sng" w="9525">
            <a:solidFill>
              <a:srgbClr val="E06666"/>
            </a:solidFill>
            <a:prstDash val="solid"/>
            <a:round/>
            <a:headEnd len="lg" w="lg" type="none"/>
            <a:tailEnd len="lg" w="lg" type="none"/>
          </a:ln>
        </p:spPr>
      </p:cxnSp>
      <p:cxnSp>
        <p:nvCxnSpPr>
          <p:cNvPr id="359" name="Shape 359"/>
          <p:cNvCxnSpPr>
            <a:stCxn id="353" idx="1"/>
          </p:cNvCxnSpPr>
          <p:nvPr/>
        </p:nvCxnSpPr>
        <p:spPr>
          <a:xfrm rot="10800000">
            <a:off x="730425" y="2845650"/>
            <a:ext cx="3391200" cy="1550700"/>
          </a:xfrm>
          <a:prstGeom prst="straightConnector1">
            <a:avLst/>
          </a:prstGeom>
          <a:noFill/>
          <a:ln cap="flat" cmpd="sng" w="9525">
            <a:solidFill>
              <a:srgbClr val="E06666"/>
            </a:solidFill>
            <a:prstDash val="solid"/>
            <a:round/>
            <a:headEnd len="lg" w="lg" type="none"/>
            <a:tailEnd len="lg" w="lg" type="none"/>
          </a:ln>
        </p:spPr>
      </p:cxnSp>
      <p:cxnSp>
        <p:nvCxnSpPr>
          <p:cNvPr id="360" name="Shape 360"/>
          <p:cNvCxnSpPr>
            <a:stCxn id="351" idx="1"/>
          </p:cNvCxnSpPr>
          <p:nvPr/>
        </p:nvCxnSpPr>
        <p:spPr>
          <a:xfrm flipH="1">
            <a:off x="702075" y="2403500"/>
            <a:ext cx="3490200" cy="856800"/>
          </a:xfrm>
          <a:prstGeom prst="straightConnector1">
            <a:avLst/>
          </a:prstGeom>
          <a:noFill/>
          <a:ln cap="flat" cmpd="sng" w="9525">
            <a:solidFill>
              <a:srgbClr val="3D85C6"/>
            </a:solidFill>
            <a:prstDash val="solid"/>
            <a:round/>
            <a:headEnd len="lg" w="lg" type="none"/>
            <a:tailEnd len="lg" w="lg" type="none"/>
          </a:ln>
        </p:spPr>
      </p:cxnSp>
      <p:cxnSp>
        <p:nvCxnSpPr>
          <p:cNvPr id="361" name="Shape 361"/>
          <p:cNvCxnSpPr>
            <a:stCxn id="352" idx="1"/>
          </p:cNvCxnSpPr>
          <p:nvPr/>
        </p:nvCxnSpPr>
        <p:spPr>
          <a:xfrm rot="10800000">
            <a:off x="711475" y="3269725"/>
            <a:ext cx="3287700" cy="222300"/>
          </a:xfrm>
          <a:prstGeom prst="straightConnector1">
            <a:avLst/>
          </a:prstGeom>
          <a:noFill/>
          <a:ln cap="flat" cmpd="sng" w="9525">
            <a:solidFill>
              <a:srgbClr val="3D85C6"/>
            </a:solidFill>
            <a:prstDash val="solid"/>
            <a:round/>
            <a:headEnd len="lg" w="lg" type="none"/>
            <a:tailEnd len="lg" w="lg" type="none"/>
          </a:ln>
        </p:spPr>
      </p:cxnSp>
      <p:sp>
        <p:nvSpPr>
          <p:cNvPr id="362" name="Shape 36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Parallelization: GPU</a:t>
            </a:r>
          </a:p>
        </p:txBody>
      </p:sp>
      <p:sp>
        <p:nvSpPr>
          <p:cNvPr id="363" name="Shape 363"/>
          <p:cNvSpPr txBox="1"/>
          <p:nvPr>
            <p:ph idx="1" type="body"/>
          </p:nvPr>
        </p:nvSpPr>
        <p:spPr>
          <a:xfrm>
            <a:off x="4933750" y="863550"/>
            <a:ext cx="4058400" cy="3864600"/>
          </a:xfrm>
          <a:prstGeom prst="rect">
            <a:avLst/>
          </a:prstGeom>
        </p:spPr>
        <p:txBody>
          <a:bodyPr anchorCtr="0" anchor="t" bIns="91425" lIns="91425" rIns="91425" tIns="91425">
            <a:noAutofit/>
          </a:bodyPr>
          <a:lstStyle/>
          <a:p>
            <a:pPr indent="-342900" lvl="0" marL="457200" marR="0" rtl="0" algn="l">
              <a:lnSpc>
                <a:spcPct val="115000"/>
              </a:lnSpc>
              <a:spcBef>
                <a:spcPts val="0"/>
              </a:spcBef>
              <a:spcAft>
                <a:spcPts val="1600"/>
              </a:spcAft>
              <a:buClr>
                <a:schemeClr val="accent3"/>
              </a:buClr>
              <a:buSzPct val="100000"/>
              <a:buFont typeface="Arial"/>
              <a:buChar char="●"/>
            </a:pPr>
            <a:r>
              <a:rPr lang="en">
                <a:latin typeface="Arial"/>
                <a:ea typeface="Arial"/>
                <a:cs typeface="Arial"/>
                <a:sym typeface="Arial"/>
              </a:rPr>
              <a:t>Each work item calculates </a:t>
            </a:r>
            <a:r>
              <a:rPr lang="en">
                <a:latin typeface="Arial"/>
                <a:ea typeface="Arial"/>
                <a:cs typeface="Arial"/>
                <a:sym typeface="Arial"/>
              </a:rPr>
              <a:t>the </a:t>
            </a:r>
            <a:r>
              <a:rPr lang="en">
                <a:latin typeface="Arial"/>
                <a:ea typeface="Arial"/>
                <a:cs typeface="Arial"/>
                <a:sym typeface="Arial"/>
              </a:rPr>
              <a:t>IoU of only one pair of bounding boxes</a:t>
            </a:r>
          </a:p>
          <a:p>
            <a:pPr indent="-228600" lvl="0" marL="457200" marR="0" rtl="0" algn="l">
              <a:lnSpc>
                <a:spcPct val="115000"/>
              </a:lnSpc>
              <a:spcBef>
                <a:spcPts val="0"/>
              </a:spcBef>
              <a:spcAft>
                <a:spcPts val="1600"/>
              </a:spcAft>
              <a:buFont typeface="Arial"/>
              <a:buChar char="●"/>
            </a:pPr>
            <a:r>
              <a:rPr lang="en">
                <a:latin typeface="Arial"/>
                <a:ea typeface="Arial"/>
                <a:cs typeface="Arial"/>
                <a:sym typeface="Arial"/>
              </a:rPr>
              <a:t>Discard process is omitted, it requires inter-workitem communication</a:t>
            </a:r>
          </a:p>
          <a:p>
            <a:pPr indent="-228600" lvl="0" marL="457200" marR="0" rtl="0" algn="l">
              <a:lnSpc>
                <a:spcPct val="115000"/>
              </a:lnSpc>
              <a:spcBef>
                <a:spcPts val="0"/>
              </a:spcBef>
              <a:spcAft>
                <a:spcPts val="1600"/>
              </a:spcAft>
              <a:buFont typeface="Arial"/>
              <a:buChar char="●"/>
            </a:pPr>
            <a:r>
              <a:rPr lang="en">
                <a:latin typeface="Arial"/>
                <a:ea typeface="Arial"/>
                <a:cs typeface="Arial"/>
                <a:sym typeface="Arial"/>
              </a:rPr>
              <a:t>Result is slow because of overhead - has to:</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set up the kernel</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load data to the GPU</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copy result back to the host</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3x speedup (ignoring setup time)</a:t>
            </a:r>
          </a:p>
          <a:p>
            <a:pPr indent="-228600" lvl="0" marL="457200" marR="0" rtl="0" algn="l">
              <a:lnSpc>
                <a:spcPct val="115000"/>
              </a:lnSpc>
              <a:spcBef>
                <a:spcPts val="0"/>
              </a:spcBef>
              <a:spcAft>
                <a:spcPts val="1600"/>
              </a:spcAft>
              <a:buFont typeface="Arial"/>
              <a:buChar char="●"/>
            </a:pPr>
            <a:r>
              <a:rPr lang="en">
                <a:latin typeface="Arial"/>
                <a:ea typeface="Arial"/>
                <a:cs typeface="Arial"/>
                <a:sym typeface="Arial"/>
              </a:rPr>
              <a:t>Results agree with the ICASSP paper. (See references)</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7" name="Shape 367"/>
        <p:cNvGrpSpPr/>
        <p:nvPr/>
      </p:nvGrpSpPr>
      <p:grpSpPr>
        <a:xfrm>
          <a:off x="0" y="0"/>
          <a:ext cx="0" cy="0"/>
          <a:chOff x="0" y="0"/>
          <a:chExt cx="0" cy="0"/>
        </a:xfrm>
      </p:grpSpPr>
      <p:sp>
        <p:nvSpPr>
          <p:cNvPr id="368" name="Shape 368"/>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Overview</a:t>
            </a:r>
          </a:p>
        </p:txBody>
      </p:sp>
      <p:sp>
        <p:nvSpPr>
          <p:cNvPr id="369" name="Shape 369"/>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Project Description</a:t>
            </a:r>
          </a:p>
          <a:p>
            <a:pPr indent="-228600" lvl="0" marL="457200" rtl="0">
              <a:spcBef>
                <a:spcPts val="0"/>
              </a:spcBef>
              <a:buFont typeface="Arial"/>
              <a:buChar char="●"/>
            </a:pPr>
            <a:r>
              <a:rPr lang="en">
                <a:latin typeface="Arial"/>
                <a:ea typeface="Arial"/>
                <a:cs typeface="Arial"/>
                <a:sym typeface="Arial"/>
              </a:rPr>
              <a:t>Algorithm</a:t>
            </a:r>
          </a:p>
          <a:p>
            <a:pPr indent="-228600" lvl="0" marL="457200" rtl="0">
              <a:spcBef>
                <a:spcPts val="0"/>
              </a:spcBef>
              <a:buFont typeface="Arial"/>
              <a:buChar char="●"/>
            </a:pPr>
            <a:r>
              <a:rPr lang="en">
                <a:latin typeface="Arial"/>
                <a:ea typeface="Arial"/>
                <a:cs typeface="Arial"/>
                <a:sym typeface="Arial"/>
              </a:rPr>
              <a:t>Naive Code</a:t>
            </a:r>
          </a:p>
          <a:p>
            <a:pPr indent="-228600" lvl="0" marL="457200" rtl="0">
              <a:spcBef>
                <a:spcPts val="0"/>
              </a:spcBef>
              <a:buFont typeface="Arial"/>
              <a:buChar char="●"/>
            </a:pPr>
            <a:r>
              <a:rPr lang="en">
                <a:latin typeface="Arial"/>
                <a:ea typeface="Arial"/>
                <a:cs typeface="Arial"/>
                <a:sym typeface="Arial"/>
              </a:rPr>
              <a:t>Parallelization</a:t>
            </a:r>
          </a:p>
          <a:p>
            <a:pPr indent="-228600" lvl="0" marL="457200" rtl="0">
              <a:spcBef>
                <a:spcPts val="0"/>
              </a:spcBef>
              <a:buFont typeface="Arial"/>
              <a:buChar char="●"/>
            </a:pPr>
            <a:r>
              <a:rPr b="1" lang="en">
                <a:latin typeface="Arial"/>
                <a:ea typeface="Arial"/>
                <a:cs typeface="Arial"/>
                <a:sym typeface="Arial"/>
              </a:rPr>
              <a:t>Results</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3" name="Shape 373"/>
        <p:cNvGrpSpPr/>
        <p:nvPr/>
      </p:nvGrpSpPr>
      <p:grpSpPr>
        <a:xfrm>
          <a:off x="0" y="0"/>
          <a:ext cx="0" cy="0"/>
          <a:chOff x="0" y="0"/>
          <a:chExt cx="0" cy="0"/>
        </a:xfrm>
      </p:grpSpPr>
      <p:sp>
        <p:nvSpPr>
          <p:cNvPr id="374" name="Shape 37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Trebuchet MS"/>
                <a:ea typeface="Trebuchet MS"/>
                <a:cs typeface="Trebuchet MS"/>
                <a:sym typeface="Trebuchet MS"/>
              </a:rPr>
              <a:t>Results: Speedup (100 images, 15000 boxes/image)</a:t>
            </a:r>
          </a:p>
        </p:txBody>
      </p:sp>
      <p:graphicFrame>
        <p:nvGraphicFramePr>
          <p:cNvPr id="375" name="Shape 375"/>
          <p:cNvGraphicFramePr/>
          <p:nvPr/>
        </p:nvGraphicFramePr>
        <p:xfrm>
          <a:off x="476850" y="1348675"/>
          <a:ext cx="3000000" cy="3000000"/>
        </p:xfrm>
        <a:graphic>
          <a:graphicData uri="http://schemas.openxmlformats.org/drawingml/2006/table">
            <a:tbl>
              <a:tblPr>
                <a:noFill/>
                <a:tableStyleId>{BEADD1A7-4812-48E9-A617-3C7019620F76}</a:tableStyleId>
              </a:tblPr>
              <a:tblGrid>
                <a:gridCol w="1812525"/>
                <a:gridCol w="1444350"/>
                <a:gridCol w="2451175"/>
                <a:gridCol w="2482250"/>
              </a:tblGrid>
              <a:tr h="401525">
                <a:tc>
                  <a:txBody>
                    <a:bodyPr>
                      <a:noAutofit/>
                    </a:bodyPr>
                    <a:lstStyle/>
                    <a:p>
                      <a:pPr lvl="0">
                        <a:spcBef>
                          <a:spcPts val="0"/>
                        </a:spcBef>
                        <a:buNone/>
                      </a:pPr>
                      <a:r>
                        <a:rPr b="1" lang="en"/>
                        <a:t>Implementation</a:t>
                      </a:r>
                    </a:p>
                  </a:txBody>
                  <a:tcPr marT="91425" marB="91425" marR="91425" marL="91425">
                    <a:solidFill>
                      <a:srgbClr val="CFE2F3"/>
                    </a:solidFill>
                  </a:tcPr>
                </a:tc>
                <a:tc>
                  <a:txBody>
                    <a:bodyPr>
                      <a:noAutofit/>
                    </a:bodyPr>
                    <a:lstStyle/>
                    <a:p>
                      <a:pPr lvl="0">
                        <a:spcBef>
                          <a:spcPts val="0"/>
                        </a:spcBef>
                        <a:buNone/>
                      </a:pPr>
                      <a:r>
                        <a:rPr b="1" lang="en"/>
                        <a:t>Total Time (s)</a:t>
                      </a:r>
                    </a:p>
                  </a:txBody>
                  <a:tcPr marT="91425" marB="91425" marR="91425" marL="91425">
                    <a:solidFill>
                      <a:srgbClr val="CFE2F3"/>
                    </a:solidFill>
                  </a:tcPr>
                </a:tc>
                <a:tc>
                  <a:txBody>
                    <a:bodyPr>
                      <a:noAutofit/>
                    </a:bodyPr>
                    <a:lstStyle/>
                    <a:p>
                      <a:pPr lvl="0" rtl="0">
                        <a:spcBef>
                          <a:spcPts val="0"/>
                        </a:spcBef>
                        <a:buNone/>
                      </a:pPr>
                      <a:r>
                        <a:rPr b="1" lang="en"/>
                        <a:t>Speedup (x serial C)</a:t>
                      </a:r>
                    </a:p>
                  </a:txBody>
                  <a:tcPr marT="91425" marB="91425" marR="91425" marL="91425">
                    <a:solidFill>
                      <a:srgbClr val="CFE2F3"/>
                    </a:solidFill>
                  </a:tcPr>
                </a:tc>
                <a:tc>
                  <a:txBody>
                    <a:bodyPr>
                      <a:noAutofit/>
                    </a:bodyPr>
                    <a:lstStyle/>
                    <a:p>
                      <a:pPr lvl="0" rtl="0">
                        <a:spcBef>
                          <a:spcPts val="0"/>
                        </a:spcBef>
                        <a:buNone/>
                      </a:pPr>
                      <a:r>
                        <a:rPr b="1" lang="en"/>
                        <a:t>Speedup (x serial Python)</a:t>
                      </a:r>
                    </a:p>
                  </a:txBody>
                  <a:tcPr marT="91425" marB="91425" marR="91425" marL="91425">
                    <a:solidFill>
                      <a:srgbClr val="CFE2F3"/>
                    </a:solidFill>
                  </a:tcPr>
                </a:tc>
              </a:tr>
              <a:tr h="386100">
                <a:tc>
                  <a:txBody>
                    <a:bodyPr>
                      <a:noAutofit/>
                    </a:bodyPr>
                    <a:lstStyle/>
                    <a:p>
                      <a:pPr lvl="0">
                        <a:spcBef>
                          <a:spcPts val="0"/>
                        </a:spcBef>
                        <a:buNone/>
                      </a:pPr>
                      <a:r>
                        <a:rPr lang="en"/>
                        <a:t>Serial Python</a:t>
                      </a:r>
                    </a:p>
                  </a:txBody>
                  <a:tcPr marT="91425" marB="91425" marR="91425" marL="91425"/>
                </a:tc>
                <a:tc>
                  <a:txBody>
                    <a:bodyPr>
                      <a:noAutofit/>
                    </a:bodyPr>
                    <a:lstStyle/>
                    <a:p>
                      <a:pPr lvl="0" rtl="0">
                        <a:spcBef>
                          <a:spcPts val="0"/>
                        </a:spcBef>
                        <a:buNone/>
                      </a:pPr>
                      <a:r>
                        <a:rPr lang="en"/>
                        <a:t>553.949</a:t>
                      </a:r>
                    </a:p>
                  </a:txBody>
                  <a:tcPr marT="91425" marB="91425" marR="91425" marL="91425"/>
                </a:tc>
                <a:tc>
                  <a:txBody>
                    <a:bodyPr>
                      <a:noAutofit/>
                    </a:bodyPr>
                    <a:lstStyle/>
                    <a:p>
                      <a:pPr lvl="0" rtl="0">
                        <a:spcBef>
                          <a:spcPts val="0"/>
                        </a:spcBef>
                        <a:buNone/>
                      </a:pPr>
                      <a:r>
                        <a:rPr lang="en"/>
                        <a:t>0.008</a:t>
                      </a:r>
                    </a:p>
                  </a:txBody>
                  <a:tcPr marT="91425" marB="91425" marR="91425" marL="91425"/>
                </a:tc>
                <a:tc>
                  <a:txBody>
                    <a:bodyPr>
                      <a:noAutofit/>
                    </a:bodyPr>
                    <a:lstStyle/>
                    <a:p>
                      <a:pPr lvl="0" rtl="0">
                        <a:spcBef>
                          <a:spcPts val="0"/>
                        </a:spcBef>
                        <a:buNone/>
                      </a:pPr>
                      <a:r>
                        <a:rPr lang="en"/>
                        <a:t>1.000</a:t>
                      </a:r>
                    </a:p>
                  </a:txBody>
                  <a:tcPr marT="91425" marB="91425" marR="91425" marL="91425"/>
                </a:tc>
              </a:tr>
              <a:tr h="386100">
                <a:tc>
                  <a:txBody>
                    <a:bodyPr>
                      <a:noAutofit/>
                    </a:bodyPr>
                    <a:lstStyle/>
                    <a:p>
                      <a:pPr lvl="0">
                        <a:spcBef>
                          <a:spcPts val="0"/>
                        </a:spcBef>
                        <a:buNone/>
                      </a:pPr>
                      <a:r>
                        <a:rPr lang="en"/>
                        <a:t>Serial C</a:t>
                      </a:r>
                    </a:p>
                  </a:txBody>
                  <a:tcPr marT="91425" marB="91425" marR="91425" marL="91425"/>
                </a:tc>
                <a:tc>
                  <a:txBody>
                    <a:bodyPr>
                      <a:noAutofit/>
                    </a:bodyPr>
                    <a:lstStyle/>
                    <a:p>
                      <a:pPr lvl="0" rtl="0">
                        <a:spcBef>
                          <a:spcPts val="0"/>
                        </a:spcBef>
                        <a:buNone/>
                      </a:pPr>
                      <a:r>
                        <a:rPr lang="en"/>
                        <a:t>4.446</a:t>
                      </a:r>
                    </a:p>
                  </a:txBody>
                  <a:tcPr marT="91425" marB="91425" marR="91425" marL="91425"/>
                </a:tc>
                <a:tc>
                  <a:txBody>
                    <a:bodyPr>
                      <a:noAutofit/>
                    </a:bodyPr>
                    <a:lstStyle/>
                    <a:p>
                      <a:pPr lvl="0" rtl="0">
                        <a:spcBef>
                          <a:spcPts val="0"/>
                        </a:spcBef>
                        <a:buNone/>
                      </a:pPr>
                      <a:r>
                        <a:rPr lang="en"/>
                        <a:t>1.000</a:t>
                      </a:r>
                    </a:p>
                  </a:txBody>
                  <a:tcPr marT="91425" marB="91425" marR="91425" marL="91425"/>
                </a:tc>
                <a:tc>
                  <a:txBody>
                    <a:bodyPr>
                      <a:noAutofit/>
                    </a:bodyPr>
                    <a:lstStyle/>
                    <a:p>
                      <a:pPr lvl="0" rtl="0">
                        <a:spcBef>
                          <a:spcPts val="0"/>
                        </a:spcBef>
                        <a:buNone/>
                      </a:pPr>
                      <a:r>
                        <a:rPr lang="en"/>
                        <a:t>124.6</a:t>
                      </a:r>
                    </a:p>
                  </a:txBody>
                  <a:tcPr marT="91425" marB="91425" marR="91425" marL="91425"/>
                </a:tc>
              </a:tr>
              <a:tr h="396200">
                <a:tc>
                  <a:txBody>
                    <a:bodyPr>
                      <a:noAutofit/>
                    </a:bodyPr>
                    <a:lstStyle/>
                    <a:p>
                      <a:pPr lvl="0" rtl="0">
                        <a:spcBef>
                          <a:spcPts val="0"/>
                        </a:spcBef>
                        <a:buNone/>
                      </a:pPr>
                      <a:r>
                        <a:rPr lang="en"/>
                        <a:t>OMP</a:t>
                      </a:r>
                    </a:p>
                  </a:txBody>
                  <a:tcPr marT="91425" marB="91425" marR="91425" marL="91425"/>
                </a:tc>
                <a:tc>
                  <a:txBody>
                    <a:bodyPr>
                      <a:noAutofit/>
                    </a:bodyPr>
                    <a:lstStyle/>
                    <a:p>
                      <a:pPr lvl="0" rtl="0">
                        <a:spcBef>
                          <a:spcPts val="0"/>
                        </a:spcBef>
                        <a:buNone/>
                      </a:pPr>
                      <a:r>
                        <a:rPr lang="en"/>
                        <a:t>1.987</a:t>
                      </a:r>
                    </a:p>
                  </a:txBody>
                  <a:tcPr marT="91425" marB="91425" marR="91425" marL="91425"/>
                </a:tc>
                <a:tc>
                  <a:txBody>
                    <a:bodyPr>
                      <a:noAutofit/>
                    </a:bodyPr>
                    <a:lstStyle/>
                    <a:p>
                      <a:pPr lvl="0" rtl="0">
                        <a:spcBef>
                          <a:spcPts val="0"/>
                        </a:spcBef>
                        <a:buNone/>
                      </a:pPr>
                      <a:r>
                        <a:rPr lang="en"/>
                        <a:t>2.237</a:t>
                      </a:r>
                    </a:p>
                  </a:txBody>
                  <a:tcPr marT="91425" marB="91425" marR="91425" marL="91425"/>
                </a:tc>
                <a:tc>
                  <a:txBody>
                    <a:bodyPr>
                      <a:noAutofit/>
                    </a:bodyPr>
                    <a:lstStyle/>
                    <a:p>
                      <a:pPr lvl="0" rtl="0">
                        <a:spcBef>
                          <a:spcPts val="0"/>
                        </a:spcBef>
                        <a:buNone/>
                      </a:pPr>
                      <a:r>
                        <a:rPr lang="en"/>
                        <a:t>278.7</a:t>
                      </a:r>
                    </a:p>
                  </a:txBody>
                  <a:tcPr marT="91425" marB="91425" marR="91425" marL="91425"/>
                </a:tc>
              </a:tr>
              <a:tr h="396200">
                <a:tc>
                  <a:txBody>
                    <a:bodyPr>
                      <a:noAutofit/>
                    </a:bodyPr>
                    <a:lstStyle/>
                    <a:p>
                      <a:pPr lvl="0" rtl="0">
                        <a:spcBef>
                          <a:spcPts val="0"/>
                        </a:spcBef>
                        <a:buNone/>
                      </a:pPr>
                      <a:r>
                        <a:rPr lang="en"/>
                        <a:t>OMP Unordered</a:t>
                      </a:r>
                    </a:p>
                  </a:txBody>
                  <a:tcPr marT="91425" marB="91425" marR="91425" marL="91425"/>
                </a:tc>
                <a:tc>
                  <a:txBody>
                    <a:bodyPr>
                      <a:noAutofit/>
                    </a:bodyPr>
                    <a:lstStyle/>
                    <a:p>
                      <a:pPr lvl="0" rtl="0">
                        <a:spcBef>
                          <a:spcPts val="0"/>
                        </a:spcBef>
                        <a:buNone/>
                      </a:pPr>
                      <a:r>
                        <a:rPr lang="en"/>
                        <a:t>0.618</a:t>
                      </a:r>
                    </a:p>
                  </a:txBody>
                  <a:tcPr marT="91425" marB="91425" marR="91425" marL="91425"/>
                </a:tc>
                <a:tc>
                  <a:txBody>
                    <a:bodyPr>
                      <a:noAutofit/>
                    </a:bodyPr>
                    <a:lstStyle/>
                    <a:p>
                      <a:pPr lvl="0" rtl="0">
                        <a:spcBef>
                          <a:spcPts val="0"/>
                        </a:spcBef>
                        <a:buNone/>
                      </a:pPr>
                      <a:r>
                        <a:rPr lang="en"/>
                        <a:t>7.196</a:t>
                      </a:r>
                    </a:p>
                  </a:txBody>
                  <a:tcPr marT="91425" marB="91425" marR="91425" marL="91425"/>
                </a:tc>
                <a:tc>
                  <a:txBody>
                    <a:bodyPr>
                      <a:noAutofit/>
                    </a:bodyPr>
                    <a:lstStyle/>
                    <a:p>
                      <a:pPr lvl="0" rtl="0">
                        <a:spcBef>
                          <a:spcPts val="0"/>
                        </a:spcBef>
                        <a:buNone/>
                      </a:pPr>
                      <a:r>
                        <a:rPr lang="en"/>
                        <a:t>896.6</a:t>
                      </a:r>
                    </a:p>
                  </a:txBody>
                  <a:tcPr marT="91425" marB="91425" marR="91425" marL="91425"/>
                </a:tc>
              </a:tr>
              <a:tr h="396200">
                <a:tc>
                  <a:txBody>
                    <a:bodyPr>
                      <a:noAutofit/>
                    </a:bodyPr>
                    <a:lstStyle/>
                    <a:p>
                      <a:pPr lvl="0" rtl="0">
                        <a:spcBef>
                          <a:spcPts val="0"/>
                        </a:spcBef>
                        <a:buNone/>
                      </a:pPr>
                      <a:r>
                        <a:rPr lang="en"/>
                        <a:t>OMP Alternate</a:t>
                      </a:r>
                    </a:p>
                  </a:txBody>
                  <a:tcPr marT="91425" marB="91425" marR="91425" marL="91425"/>
                </a:tc>
                <a:tc>
                  <a:txBody>
                    <a:bodyPr>
                      <a:noAutofit/>
                    </a:bodyPr>
                    <a:lstStyle/>
                    <a:p>
                      <a:pPr lvl="0" rtl="0">
                        <a:spcBef>
                          <a:spcPts val="0"/>
                        </a:spcBef>
                        <a:buNone/>
                      </a:pPr>
                      <a:r>
                        <a:rPr lang="en"/>
                        <a:t>14.852</a:t>
                      </a:r>
                    </a:p>
                  </a:txBody>
                  <a:tcPr marT="91425" marB="91425" marR="91425" marL="91425"/>
                </a:tc>
                <a:tc>
                  <a:txBody>
                    <a:bodyPr>
                      <a:noAutofit/>
                    </a:bodyPr>
                    <a:lstStyle/>
                    <a:p>
                      <a:pPr lvl="0" rtl="0">
                        <a:spcBef>
                          <a:spcPts val="0"/>
                        </a:spcBef>
                        <a:buNone/>
                      </a:pPr>
                      <a:r>
                        <a:rPr lang="en"/>
                        <a:t>0.299</a:t>
                      </a:r>
                    </a:p>
                  </a:txBody>
                  <a:tcPr marT="91425" marB="91425" marR="91425" marL="91425"/>
                </a:tc>
                <a:tc>
                  <a:txBody>
                    <a:bodyPr>
                      <a:noAutofit/>
                    </a:bodyPr>
                    <a:lstStyle/>
                    <a:p>
                      <a:pPr lvl="0" rtl="0">
                        <a:spcBef>
                          <a:spcPts val="0"/>
                        </a:spcBef>
                        <a:buNone/>
                      </a:pPr>
                      <a:r>
                        <a:rPr lang="en"/>
                        <a:t>37.30</a:t>
                      </a:r>
                    </a:p>
                  </a:txBody>
                  <a:tcPr marT="91425" marB="91425" marR="91425" marL="91425"/>
                </a:tc>
              </a:tr>
              <a:tr h="396200">
                <a:tc>
                  <a:txBody>
                    <a:bodyPr>
                      <a:noAutofit/>
                    </a:bodyPr>
                    <a:lstStyle/>
                    <a:p>
                      <a:pPr lvl="0" rtl="0">
                        <a:spcBef>
                          <a:spcPts val="0"/>
                        </a:spcBef>
                        <a:buNone/>
                      </a:pPr>
                      <a:r>
                        <a:rPr lang="en"/>
                        <a:t>SIMD + OMP</a:t>
                      </a:r>
                    </a:p>
                  </a:txBody>
                  <a:tcPr marT="91425" marB="91425" marR="91425" marL="91425"/>
                </a:tc>
                <a:tc>
                  <a:txBody>
                    <a:bodyPr>
                      <a:noAutofit/>
                    </a:bodyPr>
                    <a:lstStyle/>
                    <a:p>
                      <a:pPr lvl="0" rtl="0">
                        <a:spcBef>
                          <a:spcPts val="0"/>
                        </a:spcBef>
                        <a:buNone/>
                      </a:pPr>
                      <a:r>
                        <a:rPr lang="en"/>
                        <a:t>0.472</a:t>
                      </a:r>
                    </a:p>
                  </a:txBody>
                  <a:tcPr marT="91425" marB="91425" marR="91425" marL="91425"/>
                </a:tc>
                <a:tc>
                  <a:txBody>
                    <a:bodyPr>
                      <a:noAutofit/>
                    </a:bodyPr>
                    <a:lstStyle/>
                    <a:p>
                      <a:pPr lvl="0" rtl="0">
                        <a:spcBef>
                          <a:spcPts val="0"/>
                        </a:spcBef>
                        <a:buNone/>
                      </a:pPr>
                      <a:r>
                        <a:rPr lang="en"/>
                        <a:t>9.414</a:t>
                      </a:r>
                    </a:p>
                  </a:txBody>
                  <a:tcPr marT="91425" marB="91425" marR="91425" marL="91425"/>
                </a:tc>
                <a:tc>
                  <a:txBody>
                    <a:bodyPr>
                      <a:noAutofit/>
                    </a:bodyPr>
                    <a:lstStyle/>
                    <a:p>
                      <a:pPr lvl="0" rtl="0">
                        <a:spcBef>
                          <a:spcPts val="0"/>
                        </a:spcBef>
                        <a:buNone/>
                      </a:pPr>
                      <a:r>
                        <a:rPr lang="en"/>
                        <a:t>1173</a:t>
                      </a:r>
                    </a:p>
                  </a:txBody>
                  <a:tcPr marT="91425" marB="91425" marR="91425" marL="91425"/>
                </a:tc>
              </a:tr>
              <a:tr h="396200">
                <a:tc>
                  <a:txBody>
                    <a:bodyPr>
                      <a:noAutofit/>
                    </a:bodyPr>
                    <a:lstStyle/>
                    <a:p>
                      <a:pPr lvl="0" rtl="0">
                        <a:spcBef>
                          <a:spcPts val="0"/>
                        </a:spcBef>
                        <a:buNone/>
                      </a:pPr>
                      <a:r>
                        <a:rPr lang="en"/>
                        <a:t>GPU</a:t>
                      </a:r>
                    </a:p>
                  </a:txBody>
                  <a:tcPr marT="91425" marB="91425" marR="91425" marL="91425"/>
                </a:tc>
                <a:tc>
                  <a:txBody>
                    <a:bodyPr>
                      <a:noAutofit/>
                    </a:bodyPr>
                    <a:lstStyle/>
                    <a:p>
                      <a:pPr lvl="0" rtl="0">
                        <a:spcBef>
                          <a:spcPts val="0"/>
                        </a:spcBef>
                        <a:buNone/>
                      </a:pPr>
                      <a:r>
                        <a:rPr lang="en"/>
                        <a:t>1.397</a:t>
                      </a:r>
                    </a:p>
                  </a:txBody>
                  <a:tcPr marT="91425" marB="91425" marR="91425" marL="91425"/>
                </a:tc>
                <a:tc>
                  <a:txBody>
                    <a:bodyPr>
                      <a:noAutofit/>
                    </a:bodyPr>
                    <a:lstStyle/>
                    <a:p>
                      <a:pPr lvl="0" rtl="0">
                        <a:spcBef>
                          <a:spcPts val="0"/>
                        </a:spcBef>
                        <a:buNone/>
                      </a:pPr>
                      <a:r>
                        <a:rPr lang="en"/>
                        <a:t>3.182</a:t>
                      </a:r>
                    </a:p>
                  </a:txBody>
                  <a:tcPr marT="91425" marB="91425" marR="91425" marL="91425"/>
                </a:tc>
                <a:tc>
                  <a:txBody>
                    <a:bodyPr>
                      <a:noAutofit/>
                    </a:bodyPr>
                    <a:lstStyle/>
                    <a:p>
                      <a:pPr lvl="0" rtl="0">
                        <a:spcBef>
                          <a:spcPts val="0"/>
                        </a:spcBef>
                        <a:buNone/>
                      </a:pPr>
                      <a:r>
                        <a:rPr lang="en"/>
                        <a:t>396.5</a:t>
                      </a:r>
                    </a:p>
                  </a:txBody>
                  <a:tcPr marT="91425" marB="91425" marR="91425" marL="91425"/>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9" name="Shape 379"/>
        <p:cNvGrpSpPr/>
        <p:nvPr/>
      </p:nvGrpSpPr>
      <p:grpSpPr>
        <a:xfrm>
          <a:off x="0" y="0"/>
          <a:ext cx="0" cy="0"/>
          <a:chOff x="0" y="0"/>
          <a:chExt cx="0" cy="0"/>
        </a:xfrm>
      </p:grpSpPr>
      <p:pic>
        <p:nvPicPr>
          <p:cNvPr id="380" name="Shape 380" title="Chart"/>
          <p:cNvPicPr preferRelativeResize="0"/>
          <p:nvPr/>
        </p:nvPicPr>
        <p:blipFill rotWithShape="1">
          <a:blip r:embed="rId3">
            <a:alphaModFix/>
          </a:blip>
          <a:srcRect b="2414" l="5585" r="11412" t="17643"/>
          <a:stretch/>
        </p:blipFill>
        <p:spPr>
          <a:xfrm>
            <a:off x="701375" y="935175"/>
            <a:ext cx="7233925" cy="4043299"/>
          </a:xfrm>
          <a:prstGeom prst="rect">
            <a:avLst/>
          </a:prstGeom>
          <a:noFill/>
          <a:ln>
            <a:noFill/>
          </a:ln>
        </p:spPr>
      </p:pic>
      <p:sp>
        <p:nvSpPr>
          <p:cNvPr id="381" name="Shape 381"/>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Results: Multiplicative Speedup over Python</a:t>
            </a:r>
          </a:p>
          <a:p>
            <a:pPr lvl="0" rtl="0">
              <a:spcBef>
                <a:spcPts val="0"/>
              </a:spcBef>
              <a:buNone/>
            </a:pPr>
            <a:r>
              <a:t/>
            </a:r>
            <a:endParaRPr>
              <a:latin typeface="Trebuchet MS"/>
              <a:ea typeface="Trebuchet MS"/>
              <a:cs typeface="Trebuchet MS"/>
              <a:sym typeface="Trebuchet M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5" name="Shape 385"/>
        <p:cNvGrpSpPr/>
        <p:nvPr/>
      </p:nvGrpSpPr>
      <p:grpSpPr>
        <a:xfrm>
          <a:off x="0" y="0"/>
          <a:ext cx="0" cy="0"/>
          <a:chOff x="0" y="0"/>
          <a:chExt cx="0" cy="0"/>
        </a:xfrm>
      </p:grpSpPr>
      <p:pic>
        <p:nvPicPr>
          <p:cNvPr id="386" name="Shape 386" title="Chart"/>
          <p:cNvPicPr preferRelativeResize="0"/>
          <p:nvPr/>
        </p:nvPicPr>
        <p:blipFill rotWithShape="1">
          <a:blip r:embed="rId3">
            <a:alphaModFix/>
          </a:blip>
          <a:srcRect b="3743" l="6045" r="8206" t="17117"/>
          <a:stretch/>
        </p:blipFill>
        <p:spPr>
          <a:xfrm>
            <a:off x="585525" y="880175"/>
            <a:ext cx="7776101" cy="4070800"/>
          </a:xfrm>
          <a:prstGeom prst="rect">
            <a:avLst/>
          </a:prstGeom>
          <a:noFill/>
          <a:ln>
            <a:noFill/>
          </a:ln>
        </p:spPr>
      </p:pic>
      <p:sp>
        <p:nvSpPr>
          <p:cNvPr id="387" name="Shape 387"/>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Results: Multiplicative Speedup over C</a:t>
            </a:r>
          </a:p>
          <a:p>
            <a:pPr lvl="0" rtl="0">
              <a:spcBef>
                <a:spcPts val="0"/>
              </a:spcBef>
              <a:buNone/>
            </a:pPr>
            <a:r>
              <a:t/>
            </a:r>
            <a:endParaRPr>
              <a:latin typeface="Trebuchet MS"/>
              <a:ea typeface="Trebuchet MS"/>
              <a:cs typeface="Trebuchet MS"/>
              <a:sym typeface="Trebuchet M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1" name="Shape 391"/>
        <p:cNvGrpSpPr/>
        <p:nvPr/>
      </p:nvGrpSpPr>
      <p:grpSpPr>
        <a:xfrm>
          <a:off x="0" y="0"/>
          <a:ext cx="0" cy="0"/>
          <a:chOff x="0" y="0"/>
          <a:chExt cx="0" cy="0"/>
        </a:xfrm>
      </p:grpSpPr>
      <p:sp>
        <p:nvSpPr>
          <p:cNvPr id="392" name="Shape 39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Roofline Analysis</a:t>
            </a:r>
          </a:p>
          <a:p>
            <a:pPr lvl="0" rtl="0">
              <a:spcBef>
                <a:spcPts val="0"/>
              </a:spcBef>
              <a:buNone/>
            </a:pPr>
            <a:r>
              <a:t/>
            </a:r>
            <a:endParaRPr>
              <a:latin typeface="Trebuchet MS"/>
              <a:ea typeface="Trebuchet MS"/>
              <a:cs typeface="Trebuchet MS"/>
              <a:sym typeface="Trebuchet MS"/>
            </a:endParaRPr>
          </a:p>
        </p:txBody>
      </p:sp>
      <p:pic>
        <p:nvPicPr>
          <p:cNvPr descr="figure_1.png" id="393" name="Shape 393"/>
          <p:cNvPicPr preferRelativeResize="0"/>
          <p:nvPr/>
        </p:nvPicPr>
        <p:blipFill rotWithShape="1">
          <a:blip r:embed="rId3">
            <a:alphaModFix/>
          </a:blip>
          <a:srcRect b="0" l="4333" r="5389" t="6323"/>
          <a:stretch/>
        </p:blipFill>
        <p:spPr>
          <a:xfrm>
            <a:off x="4072055" y="1017725"/>
            <a:ext cx="4990943" cy="3883975"/>
          </a:xfrm>
          <a:prstGeom prst="rect">
            <a:avLst/>
          </a:prstGeom>
          <a:noFill/>
          <a:ln>
            <a:noFill/>
          </a:ln>
        </p:spPr>
      </p:pic>
      <p:sp>
        <p:nvSpPr>
          <p:cNvPr id="394" name="Shape 394"/>
          <p:cNvSpPr txBox="1"/>
          <p:nvPr/>
        </p:nvSpPr>
        <p:spPr>
          <a:xfrm>
            <a:off x="4730700" y="1269437"/>
            <a:ext cx="1377000" cy="215100"/>
          </a:xfrm>
          <a:prstGeom prst="rect">
            <a:avLst/>
          </a:prstGeom>
          <a:noFill/>
          <a:ln>
            <a:noFill/>
          </a:ln>
        </p:spPr>
        <p:txBody>
          <a:bodyPr anchorCtr="0" anchor="t" bIns="91425" lIns="91425" rIns="91425" tIns="91425">
            <a:noAutofit/>
          </a:bodyPr>
          <a:lstStyle/>
          <a:p>
            <a:pPr lvl="0">
              <a:spcBef>
                <a:spcPts val="0"/>
              </a:spcBef>
              <a:buNone/>
            </a:pPr>
            <a:r>
              <a:rPr lang="en"/>
              <a:t>Peak Flops</a:t>
            </a:r>
          </a:p>
        </p:txBody>
      </p:sp>
      <p:sp>
        <p:nvSpPr>
          <p:cNvPr id="395" name="Shape 395"/>
          <p:cNvSpPr txBox="1"/>
          <p:nvPr/>
        </p:nvSpPr>
        <p:spPr>
          <a:xfrm rot="-2514557">
            <a:off x="4834917" y="2635759"/>
            <a:ext cx="1377042" cy="215206"/>
          </a:xfrm>
          <a:prstGeom prst="rect">
            <a:avLst/>
          </a:prstGeom>
          <a:noFill/>
          <a:ln>
            <a:noFill/>
          </a:ln>
        </p:spPr>
        <p:txBody>
          <a:bodyPr anchorCtr="0" anchor="t" bIns="91425" lIns="91425" rIns="91425" tIns="91425">
            <a:noAutofit/>
          </a:bodyPr>
          <a:lstStyle/>
          <a:p>
            <a:pPr lvl="0" rtl="0">
              <a:spcBef>
                <a:spcPts val="0"/>
              </a:spcBef>
              <a:buNone/>
            </a:pPr>
            <a:r>
              <a:rPr lang="en"/>
              <a:t>L2 Cache</a:t>
            </a:r>
          </a:p>
        </p:txBody>
      </p:sp>
      <p:sp>
        <p:nvSpPr>
          <p:cNvPr id="396" name="Shape 396"/>
          <p:cNvSpPr txBox="1"/>
          <p:nvPr/>
        </p:nvSpPr>
        <p:spPr>
          <a:xfrm rot="-749">
            <a:off x="6358049" y="2922268"/>
            <a:ext cx="1377000" cy="584699"/>
          </a:xfrm>
          <a:prstGeom prst="rect">
            <a:avLst/>
          </a:prstGeom>
          <a:noFill/>
          <a:ln>
            <a:noFill/>
          </a:ln>
        </p:spPr>
        <p:txBody>
          <a:bodyPr anchorCtr="0" anchor="t" bIns="91425" lIns="91425" rIns="91425" tIns="91425">
            <a:noAutofit/>
          </a:bodyPr>
          <a:lstStyle/>
          <a:p>
            <a:pPr lvl="0" rtl="0">
              <a:spcBef>
                <a:spcPts val="0"/>
              </a:spcBef>
              <a:buNone/>
            </a:pPr>
            <a:r>
              <a:rPr lang="en"/>
              <a:t>Arithmetic intensity</a:t>
            </a:r>
          </a:p>
        </p:txBody>
      </p:sp>
      <p:sp>
        <p:nvSpPr>
          <p:cNvPr id="397" name="Shape 397"/>
          <p:cNvSpPr txBox="1"/>
          <p:nvPr/>
        </p:nvSpPr>
        <p:spPr>
          <a:xfrm rot="-447">
            <a:off x="4619374" y="1736393"/>
            <a:ext cx="2308500" cy="215100"/>
          </a:xfrm>
          <a:prstGeom prst="rect">
            <a:avLst/>
          </a:prstGeom>
          <a:noFill/>
          <a:ln>
            <a:noFill/>
          </a:ln>
        </p:spPr>
        <p:txBody>
          <a:bodyPr anchorCtr="0" anchor="t" bIns="91425" lIns="91425" rIns="91425" tIns="91425">
            <a:noAutofit/>
          </a:bodyPr>
          <a:lstStyle/>
          <a:p>
            <a:pPr lvl="0" rtl="0">
              <a:spcBef>
                <a:spcPts val="0"/>
              </a:spcBef>
              <a:buNone/>
            </a:pPr>
            <a:r>
              <a:rPr lang="en"/>
              <a:t>CPU SIMD performance</a:t>
            </a:r>
          </a:p>
        </p:txBody>
      </p:sp>
      <p:sp>
        <p:nvSpPr>
          <p:cNvPr id="398" name="Shape 398"/>
          <p:cNvSpPr txBox="1"/>
          <p:nvPr/>
        </p:nvSpPr>
        <p:spPr>
          <a:xfrm>
            <a:off x="401275" y="1194675"/>
            <a:ext cx="2784600" cy="25626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399" name="Shape 399"/>
          <p:cNvSpPr txBox="1"/>
          <p:nvPr/>
        </p:nvSpPr>
        <p:spPr>
          <a:xfrm>
            <a:off x="449800" y="1194675"/>
            <a:ext cx="3622200" cy="3618900"/>
          </a:xfrm>
          <a:prstGeom prst="rect">
            <a:avLst/>
          </a:prstGeom>
          <a:noFill/>
          <a:ln>
            <a:noFill/>
          </a:ln>
        </p:spPr>
        <p:txBody>
          <a:bodyPr anchorCtr="0" anchor="t" bIns="91425" lIns="91425" rIns="91425" tIns="91425">
            <a:noAutofit/>
          </a:bodyPr>
          <a:lstStyle/>
          <a:p>
            <a:pPr indent="-342900" lvl="0" marL="457200" rtl="0">
              <a:lnSpc>
                <a:spcPct val="115000"/>
              </a:lnSpc>
              <a:spcBef>
                <a:spcPts val="0"/>
              </a:spcBef>
              <a:spcAft>
                <a:spcPts val="1600"/>
              </a:spcAft>
              <a:buClr>
                <a:schemeClr val="accent3"/>
              </a:buClr>
              <a:buSzPct val="100000"/>
              <a:buFont typeface="Arial"/>
              <a:buChar char="●"/>
            </a:pPr>
            <a:r>
              <a:rPr lang="en" sz="1800"/>
              <a:t>18</a:t>
            </a:r>
            <a:r>
              <a:rPr lang="en" sz="1800"/>
              <a:t>% away from peak performance, given our algorithm</a:t>
            </a:r>
          </a:p>
          <a:p>
            <a:pPr indent="-342900" lvl="0" marL="457200" rtl="0">
              <a:lnSpc>
                <a:spcPct val="115000"/>
              </a:lnSpc>
              <a:spcBef>
                <a:spcPts val="0"/>
              </a:spcBef>
              <a:spcAft>
                <a:spcPts val="1600"/>
              </a:spcAft>
              <a:buClr>
                <a:schemeClr val="accent3"/>
              </a:buClr>
              <a:buSzPct val="100000"/>
              <a:buFont typeface="Arial"/>
              <a:buChar char="●"/>
            </a:pPr>
            <a:r>
              <a:rPr lang="en" sz="1800"/>
              <a:t>Arithmetic </a:t>
            </a:r>
            <a:r>
              <a:rPr lang="en" sz="1800"/>
              <a:t>Intensity</a:t>
            </a:r>
            <a:r>
              <a:rPr lang="en" sz="1800"/>
              <a:t> = 32/20 = 1.6 Flops/Byte</a:t>
            </a:r>
          </a:p>
          <a:p>
            <a:pPr indent="-342900" lvl="0" marL="457200" rtl="0">
              <a:lnSpc>
                <a:spcPct val="115000"/>
              </a:lnSpc>
              <a:spcBef>
                <a:spcPts val="0"/>
              </a:spcBef>
              <a:spcAft>
                <a:spcPts val="1600"/>
              </a:spcAft>
              <a:buClr>
                <a:schemeClr val="accent3"/>
              </a:buClr>
              <a:buSzPct val="100000"/>
              <a:buFont typeface="Arial"/>
              <a:buChar char="●"/>
            </a:pPr>
            <a:r>
              <a:rPr lang="en" sz="1800"/>
              <a:t>CPU SIMD Performance = 43.78 GFlops/s</a:t>
            </a:r>
          </a:p>
          <a:p>
            <a:pPr indent="-342900" lvl="0" marL="457200" rtl="0">
              <a:lnSpc>
                <a:spcPct val="115000"/>
              </a:lnSpc>
              <a:spcBef>
                <a:spcPts val="0"/>
              </a:spcBef>
              <a:spcAft>
                <a:spcPts val="1600"/>
              </a:spcAft>
              <a:buClr>
                <a:schemeClr val="accent3"/>
              </a:buClr>
              <a:buSzPct val="100000"/>
              <a:buFont typeface="Arial"/>
              <a:buChar char="●"/>
            </a:pPr>
            <a:r>
              <a:rPr lang="en" sz="1800"/>
              <a:t>Possible L3 Performance = 41.6 GFlops/s</a:t>
            </a:r>
          </a:p>
          <a:p>
            <a:pPr indent="-342900" lvl="0" marL="457200" rtl="0">
              <a:lnSpc>
                <a:spcPct val="115000"/>
              </a:lnSpc>
              <a:spcBef>
                <a:spcPts val="0"/>
              </a:spcBef>
              <a:spcAft>
                <a:spcPts val="1600"/>
              </a:spcAft>
              <a:buClr>
                <a:schemeClr val="accent3"/>
              </a:buClr>
              <a:buSzPct val="100000"/>
              <a:buFont typeface="Arial"/>
              <a:buChar char="●"/>
            </a:pPr>
            <a:r>
              <a:rPr lang="en" sz="1800"/>
              <a:t>Possible L2 Performance = 52.8 GFlops/s</a:t>
            </a:r>
          </a:p>
          <a:p>
            <a:pPr lvl="0">
              <a:spcBef>
                <a:spcPts val="0"/>
              </a:spcBef>
              <a:buNone/>
            </a:pPr>
            <a:r>
              <a:t/>
            </a:r>
            <a:endParaRPr sz="1800"/>
          </a:p>
        </p:txBody>
      </p:sp>
      <p:sp>
        <p:nvSpPr>
          <p:cNvPr id="400" name="Shape 400"/>
          <p:cNvSpPr txBox="1"/>
          <p:nvPr/>
        </p:nvSpPr>
        <p:spPr>
          <a:xfrm rot="-2596724">
            <a:off x="5105101" y="2882666"/>
            <a:ext cx="1377146" cy="284165"/>
          </a:xfrm>
          <a:prstGeom prst="rect">
            <a:avLst/>
          </a:prstGeom>
          <a:noFill/>
          <a:ln>
            <a:noFill/>
          </a:ln>
        </p:spPr>
        <p:txBody>
          <a:bodyPr anchorCtr="0" anchor="t" bIns="91425" lIns="91425" rIns="91425" tIns="91425">
            <a:noAutofit/>
          </a:bodyPr>
          <a:lstStyle/>
          <a:p>
            <a:pPr lvl="0">
              <a:spcBef>
                <a:spcPts val="0"/>
              </a:spcBef>
              <a:buNone/>
            </a:pPr>
            <a:r>
              <a:rPr lang="en"/>
              <a:t>L3 Cache</a:t>
            </a: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04" name="Shape 404"/>
        <p:cNvGrpSpPr/>
        <p:nvPr/>
      </p:nvGrpSpPr>
      <p:grpSpPr>
        <a:xfrm>
          <a:off x="0" y="0"/>
          <a:ext cx="0" cy="0"/>
          <a:chOff x="0" y="0"/>
          <a:chExt cx="0" cy="0"/>
        </a:xfrm>
      </p:grpSpPr>
      <p:sp>
        <p:nvSpPr>
          <p:cNvPr id="405" name="Shape 405"/>
          <p:cNvSpPr txBox="1"/>
          <p:nvPr>
            <p:ph type="title"/>
          </p:nvPr>
        </p:nvSpPr>
        <p:spPr>
          <a:xfrm>
            <a:off x="311700" y="511350"/>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Results: Speedup</a:t>
            </a:r>
          </a:p>
          <a:p>
            <a:pPr lvl="0" rtl="0">
              <a:spcBef>
                <a:spcPts val="0"/>
              </a:spcBef>
              <a:buNone/>
            </a:pPr>
            <a:r>
              <a:t/>
            </a:r>
            <a:endParaRPr>
              <a:latin typeface="Trebuchet MS"/>
              <a:ea typeface="Trebuchet MS"/>
              <a:cs typeface="Trebuchet MS"/>
              <a:sym typeface="Trebuchet MS"/>
            </a:endParaRPr>
          </a:p>
        </p:txBody>
      </p:sp>
      <p:sp>
        <p:nvSpPr>
          <p:cNvPr id="406" name="Shape 406"/>
          <p:cNvSpPr txBox="1"/>
          <p:nvPr>
            <p:ph idx="1" type="body"/>
          </p:nvPr>
        </p:nvSpPr>
        <p:spPr>
          <a:xfrm>
            <a:off x="311700" y="1152475"/>
            <a:ext cx="8520600" cy="18477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We started with something that took &gt;5min for 100 images, or &gt;3s per image</a:t>
            </a:r>
          </a:p>
          <a:p>
            <a:pPr indent="-228600" lvl="0" marL="457200" rtl="0">
              <a:spcBef>
                <a:spcPts val="0"/>
              </a:spcBef>
              <a:buFont typeface="Arial"/>
              <a:buChar char="●"/>
            </a:pPr>
            <a:r>
              <a:rPr lang="en">
                <a:latin typeface="Arial"/>
                <a:ea typeface="Arial"/>
                <a:cs typeface="Arial"/>
                <a:sym typeface="Arial"/>
              </a:rPr>
              <a:t>Not feasible, when a car camera is going at 60fps = 1 frame/12 ms</a:t>
            </a:r>
          </a:p>
          <a:p>
            <a:pPr indent="-228600" lvl="0" marL="457200" rtl="0">
              <a:spcBef>
                <a:spcPts val="0"/>
              </a:spcBef>
              <a:buFont typeface="Arial"/>
              <a:buChar char="●"/>
            </a:pPr>
            <a:r>
              <a:rPr lang="en">
                <a:latin typeface="Arial"/>
                <a:ea typeface="Arial"/>
                <a:cs typeface="Arial"/>
                <a:sym typeface="Arial"/>
              </a:rPr>
              <a:t>We cut the time down to ~5ms per image!</a:t>
            </a:r>
          </a:p>
          <a:p>
            <a:pPr indent="-228600" lvl="0" marL="457200" rtl="0">
              <a:spcBef>
                <a:spcPts val="0"/>
              </a:spcBef>
              <a:buFont typeface="Arial"/>
              <a:buChar char="●"/>
            </a:pPr>
            <a:r>
              <a:rPr lang="en">
                <a:latin typeface="Arial"/>
                <a:ea typeface="Arial"/>
                <a:cs typeface="Arial"/>
                <a:sym typeface="Arial"/>
              </a:rPr>
              <a:t>This makes using NMS on real-time image processing feasible, possibly on multiple cameras! Cool!</a:t>
            </a:r>
          </a:p>
        </p:txBody>
      </p:sp>
      <p:pic>
        <p:nvPicPr>
          <p:cNvPr descr="Image result for overheating computer" id="407" name="Shape 407"/>
          <p:cNvPicPr preferRelativeResize="0"/>
          <p:nvPr/>
        </p:nvPicPr>
        <p:blipFill>
          <a:blip r:embed="rId3">
            <a:alphaModFix/>
          </a:blip>
          <a:stretch>
            <a:fillRect/>
          </a:stretch>
        </p:blipFill>
        <p:spPr>
          <a:xfrm>
            <a:off x="4406725" y="2749212"/>
            <a:ext cx="2466974" cy="2114511"/>
          </a:xfrm>
          <a:prstGeom prst="rect">
            <a:avLst/>
          </a:prstGeom>
          <a:noFill/>
          <a:ln>
            <a:noFill/>
          </a:ln>
        </p:spPr>
      </p:pic>
      <p:pic>
        <p:nvPicPr>
          <p:cNvPr descr="Image result for self driving car camera" id="408" name="Shape 408"/>
          <p:cNvPicPr preferRelativeResize="0"/>
          <p:nvPr/>
        </p:nvPicPr>
        <p:blipFill>
          <a:blip r:embed="rId4">
            <a:alphaModFix/>
          </a:blip>
          <a:stretch>
            <a:fillRect/>
          </a:stretch>
        </p:blipFill>
        <p:spPr>
          <a:xfrm>
            <a:off x="1328325" y="3071225"/>
            <a:ext cx="2466975" cy="18478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12" name="Shape 412"/>
        <p:cNvGrpSpPr/>
        <p:nvPr/>
      </p:nvGrpSpPr>
      <p:grpSpPr>
        <a:xfrm>
          <a:off x="0" y="0"/>
          <a:ext cx="0" cy="0"/>
          <a:chOff x="0" y="0"/>
          <a:chExt cx="0" cy="0"/>
        </a:xfrm>
      </p:grpSpPr>
      <p:sp>
        <p:nvSpPr>
          <p:cNvPr id="413" name="Shape 413"/>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More Thoughts</a:t>
            </a:r>
          </a:p>
        </p:txBody>
      </p:sp>
      <p:sp>
        <p:nvSpPr>
          <p:cNvPr id="414" name="Shape 414"/>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Our unordered algorithm performed slightly better than the traditional algorithm, at the cost of accuracy</a:t>
            </a:r>
          </a:p>
          <a:p>
            <a:pPr indent="-317500" lvl="1" marL="914400" marR="0" rtl="0" algn="l">
              <a:lnSpc>
                <a:spcPct val="115000"/>
              </a:lnSpc>
              <a:spcBef>
                <a:spcPts val="0"/>
              </a:spcBef>
              <a:spcAft>
                <a:spcPts val="1600"/>
              </a:spcAft>
              <a:buClr>
                <a:schemeClr val="accent3"/>
              </a:buClr>
              <a:buSzPct val="100000"/>
              <a:buFont typeface="Arial"/>
              <a:buChar char="○"/>
            </a:pPr>
            <a:r>
              <a:rPr lang="en">
                <a:latin typeface="Arial"/>
                <a:ea typeface="Arial"/>
                <a:cs typeface="Arial"/>
                <a:sym typeface="Arial"/>
              </a:rPr>
              <a:t>0.19% error compared to serial code </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Error comes from bounding boxes with equal probabilities</a:t>
            </a:r>
          </a:p>
          <a:p>
            <a:pPr indent="-317500" lvl="1" marL="914400" marR="0" rtl="0" algn="l">
              <a:lnSpc>
                <a:spcPct val="115000"/>
              </a:lnSpc>
              <a:spcBef>
                <a:spcPts val="0"/>
              </a:spcBef>
              <a:spcAft>
                <a:spcPts val="1600"/>
              </a:spcAft>
              <a:buClr>
                <a:schemeClr val="accent3"/>
              </a:buClr>
              <a:buSzPct val="100000"/>
              <a:buFont typeface="Arial"/>
              <a:buChar char="○"/>
            </a:pPr>
            <a:r>
              <a:rPr lang="en">
                <a:latin typeface="Arial"/>
                <a:ea typeface="Arial"/>
                <a:cs typeface="Arial"/>
                <a:sym typeface="Arial"/>
              </a:rPr>
              <a:t>More work is needed to see if this error is acceptable</a:t>
            </a:r>
          </a:p>
          <a:p>
            <a:pPr indent="-228600" lvl="0" marL="457200" marR="0" rtl="0" algn="l">
              <a:lnSpc>
                <a:spcPct val="115000"/>
              </a:lnSpc>
              <a:spcBef>
                <a:spcPts val="0"/>
              </a:spcBef>
              <a:spcAft>
                <a:spcPts val="1600"/>
              </a:spcAft>
              <a:buFont typeface="Arial"/>
              <a:buChar char="●"/>
            </a:pPr>
            <a:r>
              <a:rPr lang="en">
                <a:latin typeface="Arial"/>
                <a:ea typeface="Arial"/>
                <a:cs typeface="Arial"/>
                <a:sym typeface="Arial"/>
              </a:rPr>
              <a:t>SIMD+OMP was logically equivalent to Bichen’s code; 0% error</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Error calculated by comparing bounding box output list for a test dataset between our function and Bichen’s serial python function </a:t>
            </a:r>
          </a:p>
          <a:p>
            <a:pPr indent="-228600" lvl="0" marL="457200" marR="0" rtl="0" algn="l">
              <a:lnSpc>
                <a:spcPct val="115000"/>
              </a:lnSpc>
              <a:spcBef>
                <a:spcPts val="0"/>
              </a:spcBef>
              <a:spcAft>
                <a:spcPts val="1600"/>
              </a:spcAft>
              <a:buFont typeface="Arial"/>
              <a:buChar char="●"/>
            </a:pPr>
            <a:r>
              <a:rPr lang="en">
                <a:latin typeface="Arial"/>
                <a:ea typeface="Arial"/>
                <a:cs typeface="Arial"/>
                <a:sym typeface="Arial"/>
              </a:rPr>
              <a:t>GPU NMS may still be feasible</a:t>
            </a:r>
          </a:p>
          <a:p>
            <a:pPr indent="-228600" lvl="1" marL="914400" marR="0" rtl="0" algn="l">
              <a:lnSpc>
                <a:spcPct val="115000"/>
              </a:lnSpc>
              <a:spcBef>
                <a:spcPts val="0"/>
              </a:spcBef>
              <a:spcAft>
                <a:spcPts val="1600"/>
              </a:spcAft>
              <a:buFont typeface="Arial"/>
              <a:buChar char="○"/>
            </a:pPr>
            <a:r>
              <a:rPr lang="en">
                <a:latin typeface="Arial"/>
                <a:ea typeface="Arial"/>
                <a:cs typeface="Arial"/>
                <a:sym typeface="Arial"/>
              </a:rPr>
              <a:t>Since many computer vision methods run on GPUs, the CPU to GPU memory transfer may be avoided</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7" name="Shape 77"/>
        <p:cNvGrpSpPr/>
        <p:nvPr/>
      </p:nvGrpSpPr>
      <p:grpSpPr>
        <a:xfrm>
          <a:off x="0" y="0"/>
          <a:ext cx="0" cy="0"/>
          <a:chOff x="0" y="0"/>
          <a:chExt cx="0" cy="0"/>
        </a:xfrm>
      </p:grpSpPr>
      <p:sp>
        <p:nvSpPr>
          <p:cNvPr id="78" name="Shape 7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Trebuchet MS"/>
                <a:ea typeface="Trebuchet MS"/>
                <a:cs typeface="Trebuchet MS"/>
                <a:sym typeface="Trebuchet MS"/>
              </a:rPr>
              <a:t>Project Description: Applications</a:t>
            </a:r>
          </a:p>
        </p:txBody>
      </p:sp>
      <p:sp>
        <p:nvSpPr>
          <p:cNvPr id="79" name="Shape 79"/>
          <p:cNvSpPr txBox="1"/>
          <p:nvPr>
            <p:ph idx="1" type="body"/>
          </p:nvPr>
        </p:nvSpPr>
        <p:spPr>
          <a:xfrm>
            <a:off x="468800" y="1152475"/>
            <a:ext cx="3228000" cy="3416400"/>
          </a:xfrm>
          <a:prstGeom prst="rect">
            <a:avLst/>
          </a:prstGeom>
        </p:spPr>
        <p:txBody>
          <a:bodyPr anchorCtr="0" anchor="t" bIns="91425" lIns="91425" rIns="91425" tIns="91425">
            <a:noAutofit/>
          </a:bodyPr>
          <a:lstStyle/>
          <a:p>
            <a:pPr indent="-342900" lvl="0" marL="457200" rtl="0">
              <a:spcBef>
                <a:spcPts val="0"/>
              </a:spcBef>
              <a:buSzPct val="100000"/>
              <a:buFont typeface="Arial"/>
              <a:buChar char="●"/>
            </a:pPr>
            <a:r>
              <a:rPr lang="en" sz="1800">
                <a:latin typeface="Arial"/>
                <a:ea typeface="Arial"/>
                <a:cs typeface="Arial"/>
                <a:sym typeface="Arial"/>
              </a:rPr>
              <a:t>NMS can get computation heavy!</a:t>
            </a:r>
          </a:p>
          <a:p>
            <a:pPr indent="-342900" lvl="0" marL="457200" rtl="0">
              <a:spcBef>
                <a:spcPts val="0"/>
              </a:spcBef>
              <a:buSzPct val="100000"/>
              <a:buFont typeface="Arial"/>
              <a:buChar char="●"/>
            </a:pPr>
            <a:r>
              <a:rPr lang="en" sz="1800">
                <a:latin typeface="Arial"/>
                <a:ea typeface="Arial"/>
                <a:cs typeface="Arial"/>
                <a:sym typeface="Arial"/>
              </a:rPr>
              <a:t>Our application: detection of obstacles from a self-driving car’s camera</a:t>
            </a:r>
          </a:p>
          <a:p>
            <a:pPr indent="-342900" lvl="0" marL="457200">
              <a:spcBef>
                <a:spcPts val="0"/>
              </a:spcBef>
              <a:buSzPct val="100000"/>
              <a:buFont typeface="Arial"/>
              <a:buChar char="●"/>
            </a:pPr>
            <a:r>
              <a:rPr lang="en" sz="1800">
                <a:latin typeface="Arial"/>
                <a:ea typeface="Arial"/>
                <a:cs typeface="Arial"/>
                <a:sym typeface="Arial"/>
              </a:rPr>
              <a:t>Requires speed for real-time data analysis and quick reactions</a:t>
            </a:r>
          </a:p>
        </p:txBody>
      </p:sp>
      <p:pic>
        <p:nvPicPr>
          <p:cNvPr id="80" name="Shape 80"/>
          <p:cNvPicPr preferRelativeResize="0"/>
          <p:nvPr/>
        </p:nvPicPr>
        <p:blipFill>
          <a:blip r:embed="rId3">
            <a:alphaModFix/>
          </a:blip>
          <a:stretch>
            <a:fillRect/>
          </a:stretch>
        </p:blipFill>
        <p:spPr>
          <a:xfrm>
            <a:off x="3783950" y="1152475"/>
            <a:ext cx="4961275" cy="35555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18" name="Shape 418"/>
        <p:cNvGrpSpPr/>
        <p:nvPr/>
      </p:nvGrpSpPr>
      <p:grpSpPr>
        <a:xfrm>
          <a:off x="0" y="0"/>
          <a:ext cx="0" cy="0"/>
          <a:chOff x="0" y="0"/>
          <a:chExt cx="0" cy="0"/>
        </a:xfrm>
      </p:grpSpPr>
      <p:sp>
        <p:nvSpPr>
          <p:cNvPr id="419" name="Shape 419"/>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Resources/References</a:t>
            </a:r>
          </a:p>
        </p:txBody>
      </p:sp>
      <p:sp>
        <p:nvSpPr>
          <p:cNvPr id="420" name="Shape 420"/>
          <p:cNvSpPr txBox="1"/>
          <p:nvPr>
            <p:ph idx="1" type="body"/>
          </p:nvPr>
        </p:nvSpPr>
        <p:spPr>
          <a:xfrm>
            <a:off x="155850" y="1152450"/>
            <a:ext cx="8832300" cy="3416400"/>
          </a:xfrm>
          <a:prstGeom prst="rect">
            <a:avLst/>
          </a:prstGeom>
        </p:spPr>
        <p:txBody>
          <a:bodyPr anchorCtr="0" anchor="t" bIns="91425" lIns="91425" rIns="91425" tIns="91425">
            <a:noAutofit/>
          </a:bodyPr>
          <a:lstStyle/>
          <a:p>
            <a:pPr indent="-323850" lvl="0" marL="457200" rtl="0">
              <a:spcBef>
                <a:spcPts val="0"/>
              </a:spcBef>
              <a:buSzPct val="100000"/>
              <a:buFont typeface="Arial"/>
              <a:buChar char="●"/>
            </a:pPr>
            <a:r>
              <a:rPr lang="en" sz="1500">
                <a:solidFill>
                  <a:srgbClr val="222222"/>
                </a:solidFill>
                <a:highlight>
                  <a:srgbClr val="FFFFFF"/>
                </a:highlight>
                <a:latin typeface="Arial"/>
                <a:ea typeface="Arial"/>
                <a:cs typeface="Arial"/>
                <a:sym typeface="Arial"/>
              </a:rPr>
              <a:t>Neubeck, Alexander, and Luc Van Gool. "Efficient non-maximum suppression." </a:t>
            </a:r>
            <a:r>
              <a:rPr i="1" lang="en" sz="1500">
                <a:solidFill>
                  <a:srgbClr val="222222"/>
                </a:solidFill>
                <a:highlight>
                  <a:srgbClr val="FFFFFF"/>
                </a:highlight>
                <a:latin typeface="Arial"/>
                <a:ea typeface="Arial"/>
                <a:cs typeface="Arial"/>
                <a:sym typeface="Arial"/>
              </a:rPr>
              <a:t>18th International Conference on Pattern Recognition (ICPR'06)</a:t>
            </a:r>
            <a:r>
              <a:rPr lang="en" sz="1500">
                <a:solidFill>
                  <a:srgbClr val="222222"/>
                </a:solidFill>
                <a:highlight>
                  <a:srgbClr val="FFFFFF"/>
                </a:highlight>
                <a:latin typeface="Arial"/>
                <a:ea typeface="Arial"/>
                <a:cs typeface="Arial"/>
                <a:sym typeface="Arial"/>
              </a:rPr>
              <a:t>. Vol. 3. IEEE, 2006. </a:t>
            </a:r>
            <a:r>
              <a:rPr lang="en" sz="1500" u="sng">
                <a:solidFill>
                  <a:schemeClr val="hlink"/>
                </a:solidFill>
                <a:highlight>
                  <a:srgbClr val="FFFFFF"/>
                </a:highlight>
                <a:latin typeface="Arial"/>
                <a:ea typeface="Arial"/>
                <a:cs typeface="Arial"/>
                <a:sym typeface="Arial"/>
                <a:hlinkClick r:id="rId3"/>
              </a:rPr>
              <a:t>https://pdfs.semanticscholar.org/52ca/4ed04d1d9dba3e6ae30717898276735e0b79.pdf</a:t>
            </a:r>
            <a:r>
              <a:rPr lang="en" sz="1500">
                <a:solidFill>
                  <a:srgbClr val="222222"/>
                </a:solidFill>
                <a:highlight>
                  <a:srgbClr val="FFFFFF"/>
                </a:highlight>
                <a:latin typeface="Arial"/>
                <a:ea typeface="Arial"/>
                <a:cs typeface="Arial"/>
                <a:sym typeface="Arial"/>
              </a:rPr>
              <a:t> </a:t>
            </a:r>
          </a:p>
          <a:p>
            <a:pPr indent="-323850" lvl="0" marL="457200" rtl="0">
              <a:spcBef>
                <a:spcPts val="0"/>
              </a:spcBef>
              <a:buClr>
                <a:srgbClr val="222222"/>
              </a:buClr>
              <a:buSzPct val="100000"/>
              <a:buFont typeface="Arial"/>
              <a:buChar char="●"/>
            </a:pPr>
            <a:r>
              <a:rPr lang="en" sz="1500">
                <a:solidFill>
                  <a:srgbClr val="222222"/>
                </a:solidFill>
                <a:highlight>
                  <a:srgbClr val="FFFFFF"/>
                </a:highlight>
                <a:latin typeface="Arial"/>
                <a:ea typeface="Arial"/>
                <a:cs typeface="Arial"/>
                <a:sym typeface="Arial"/>
              </a:rPr>
              <a:t>Oro, David, et al. "Work-efficient parallel non-maximum suppression for embedded GPU architectures." </a:t>
            </a:r>
            <a:r>
              <a:rPr i="1" lang="en" sz="1500">
                <a:solidFill>
                  <a:srgbClr val="222222"/>
                </a:solidFill>
                <a:highlight>
                  <a:srgbClr val="FFFFFF"/>
                </a:highlight>
                <a:latin typeface="Arial"/>
                <a:ea typeface="Arial"/>
                <a:cs typeface="Arial"/>
                <a:sym typeface="Arial"/>
              </a:rPr>
              <a:t>2016 IEEE International Conference on Acoustics, Speech and Signal Processing (ICASSP)</a:t>
            </a:r>
            <a:r>
              <a:rPr lang="en" sz="1500">
                <a:solidFill>
                  <a:srgbClr val="222222"/>
                </a:solidFill>
                <a:highlight>
                  <a:srgbClr val="FFFFFF"/>
                </a:highlight>
                <a:latin typeface="Arial"/>
                <a:ea typeface="Arial"/>
                <a:cs typeface="Arial"/>
                <a:sym typeface="Arial"/>
              </a:rPr>
              <a:t>. IEEE, 2016. </a:t>
            </a:r>
            <a:br>
              <a:rPr lang="en" sz="1500">
                <a:solidFill>
                  <a:srgbClr val="222222"/>
                </a:solidFill>
                <a:highlight>
                  <a:srgbClr val="FFFFFF"/>
                </a:highlight>
                <a:latin typeface="Arial"/>
                <a:ea typeface="Arial"/>
                <a:cs typeface="Arial"/>
                <a:sym typeface="Arial"/>
              </a:rPr>
            </a:br>
            <a:r>
              <a:rPr lang="en" sz="1500" u="sng">
                <a:solidFill>
                  <a:schemeClr val="hlink"/>
                </a:solidFill>
                <a:highlight>
                  <a:srgbClr val="FFFFFF"/>
                </a:highlight>
                <a:latin typeface="Arial"/>
                <a:ea typeface="Arial"/>
                <a:cs typeface="Arial"/>
                <a:sym typeface="Arial"/>
                <a:hlinkClick r:id="rId4"/>
              </a:rPr>
              <a:t>http://ieeexplore.ieee.org/iel7/7465907/7471614/07471831.pdf</a:t>
            </a:r>
            <a:r>
              <a:rPr lang="en" sz="1500">
                <a:solidFill>
                  <a:srgbClr val="222222"/>
                </a:solidFill>
                <a:highlight>
                  <a:srgbClr val="FFFFFF"/>
                </a:highlight>
                <a:latin typeface="Arial"/>
                <a:ea typeface="Arial"/>
                <a:cs typeface="Arial"/>
                <a:sym typeface="Arial"/>
              </a:rPr>
              <a:t> </a:t>
            </a:r>
          </a:p>
          <a:p>
            <a:pPr indent="-323850" lvl="0" marL="457200" rtl="0">
              <a:spcBef>
                <a:spcPts val="0"/>
              </a:spcBef>
              <a:buClr>
                <a:srgbClr val="222222"/>
              </a:buClr>
              <a:buSzPct val="100000"/>
              <a:buFont typeface="Arial"/>
              <a:buChar char="●"/>
            </a:pPr>
            <a:r>
              <a:rPr lang="en" sz="1500" u="sng">
                <a:solidFill>
                  <a:schemeClr val="hlink"/>
                </a:solidFill>
                <a:highlight>
                  <a:srgbClr val="FFFFFF"/>
                </a:highlight>
                <a:latin typeface="Arial"/>
                <a:ea typeface="Arial"/>
                <a:cs typeface="Arial"/>
                <a:sym typeface="Arial"/>
                <a:hlinkClick r:id="rId5"/>
              </a:rPr>
              <a:t>http://www.pyimagesearch.com/2014/11/17/non-maximum-suppression-object-detection-python/</a:t>
            </a:r>
          </a:p>
          <a:p>
            <a:pPr indent="-323850" lvl="0" marL="457200" rtl="0">
              <a:spcBef>
                <a:spcPts val="0"/>
              </a:spcBef>
              <a:buClr>
                <a:srgbClr val="222222"/>
              </a:buClr>
              <a:buSzPct val="100000"/>
              <a:buFont typeface="Arial"/>
              <a:buChar char="●"/>
            </a:pPr>
            <a:r>
              <a:rPr lang="en" sz="1500" u="sng">
                <a:solidFill>
                  <a:schemeClr val="hlink"/>
                </a:solidFill>
                <a:highlight>
                  <a:srgbClr val="FFFFFF"/>
                </a:highlight>
                <a:latin typeface="Arial"/>
                <a:ea typeface="Arial"/>
                <a:cs typeface="Arial"/>
                <a:sym typeface="Arial"/>
                <a:hlinkClick r:id="rId6"/>
              </a:rPr>
              <a:t>http://www.pyimagesearch.com/2016/11/07/intersection-over-union-iou-for-object-detection/</a:t>
            </a:r>
            <a:r>
              <a:rPr lang="en" sz="1500">
                <a:solidFill>
                  <a:srgbClr val="222222"/>
                </a:solidFill>
                <a:highlight>
                  <a:srgbClr val="FFFFFF"/>
                </a:highlight>
                <a:latin typeface="Arial"/>
                <a:ea typeface="Arial"/>
                <a:cs typeface="Arial"/>
                <a:sym typeface="Arial"/>
              </a:rPr>
              <a:t> </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pic>
        <p:nvPicPr>
          <p:cNvPr id="85" name="Shape 85"/>
          <p:cNvPicPr preferRelativeResize="0"/>
          <p:nvPr/>
        </p:nvPicPr>
        <p:blipFill rotWithShape="1">
          <a:blip r:embed="rId3">
            <a:alphaModFix/>
          </a:blip>
          <a:srcRect b="36187" l="0" r="0" t="0"/>
          <a:stretch/>
        </p:blipFill>
        <p:spPr>
          <a:xfrm>
            <a:off x="990926" y="2828099"/>
            <a:ext cx="4106099" cy="2095425"/>
          </a:xfrm>
          <a:prstGeom prst="rect">
            <a:avLst/>
          </a:prstGeom>
          <a:noFill/>
          <a:ln>
            <a:noFill/>
          </a:ln>
        </p:spPr>
      </p:pic>
      <p:sp>
        <p:nvSpPr>
          <p:cNvPr id="86" name="Shape 86"/>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Project Description: Other applications</a:t>
            </a:r>
          </a:p>
        </p:txBody>
      </p:sp>
      <p:sp>
        <p:nvSpPr>
          <p:cNvPr id="87" name="Shape 87"/>
          <p:cNvSpPr txBox="1"/>
          <p:nvPr>
            <p:ph idx="1" type="body"/>
          </p:nvPr>
        </p:nvSpPr>
        <p:spPr>
          <a:xfrm>
            <a:off x="311700" y="1152475"/>
            <a:ext cx="4625400" cy="1731300"/>
          </a:xfrm>
          <a:prstGeom prst="rect">
            <a:avLst/>
          </a:prstGeom>
        </p:spPr>
        <p:txBody>
          <a:bodyPr anchorCtr="0" anchor="t" bIns="91425" lIns="91425" rIns="91425" tIns="91425">
            <a:noAutofit/>
          </a:bodyPr>
          <a:lstStyle/>
          <a:p>
            <a:pPr indent="-342900" lvl="0" marL="457200" rtl="0">
              <a:spcBef>
                <a:spcPts val="0"/>
              </a:spcBef>
              <a:buSzPct val="100000"/>
              <a:buFont typeface="Arial"/>
              <a:buChar char="●"/>
            </a:pPr>
            <a:r>
              <a:rPr lang="en" sz="1800">
                <a:latin typeface="Arial"/>
                <a:ea typeface="Arial"/>
                <a:cs typeface="Arial"/>
                <a:sym typeface="Arial"/>
              </a:rPr>
              <a:t>Facial recognition</a:t>
            </a:r>
          </a:p>
          <a:p>
            <a:pPr indent="-228600" lvl="0" marL="457200" rtl="0">
              <a:spcBef>
                <a:spcPts val="0"/>
              </a:spcBef>
              <a:buFont typeface="Arial"/>
              <a:buChar char="●"/>
            </a:pPr>
            <a:r>
              <a:rPr lang="en">
                <a:latin typeface="Arial"/>
                <a:ea typeface="Arial"/>
                <a:cs typeface="Arial"/>
                <a:sym typeface="Arial"/>
              </a:rPr>
              <a:t>Feature extraction</a:t>
            </a:r>
          </a:p>
          <a:p>
            <a:pPr indent="-342900" lvl="0" marL="457200" rtl="0">
              <a:spcBef>
                <a:spcPts val="0"/>
              </a:spcBef>
              <a:buSzPct val="100000"/>
              <a:buFont typeface="Arial"/>
              <a:buChar char="●"/>
            </a:pPr>
            <a:r>
              <a:rPr lang="en" sz="1800">
                <a:latin typeface="Arial"/>
                <a:ea typeface="Arial"/>
                <a:cs typeface="Arial"/>
                <a:sym typeface="Arial"/>
              </a:rPr>
              <a:t>Satellite data analysis</a:t>
            </a:r>
          </a:p>
          <a:p>
            <a:pPr indent="-342900" lvl="0" marL="457200" rtl="0">
              <a:spcBef>
                <a:spcPts val="0"/>
              </a:spcBef>
              <a:buSzPct val="100000"/>
              <a:buFont typeface="Arial"/>
              <a:buChar char="●"/>
            </a:pPr>
            <a:r>
              <a:rPr lang="en" sz="1800">
                <a:latin typeface="Arial"/>
                <a:ea typeface="Arial"/>
                <a:cs typeface="Arial"/>
                <a:sym typeface="Arial"/>
              </a:rPr>
              <a:t>Depth analysis</a:t>
            </a:r>
          </a:p>
          <a:p>
            <a:pPr indent="-342900" lvl="0" marL="457200" rtl="0">
              <a:spcBef>
                <a:spcPts val="0"/>
              </a:spcBef>
              <a:buSzPct val="100000"/>
              <a:buFont typeface="Arial"/>
              <a:buChar char="●"/>
            </a:pPr>
            <a:r>
              <a:rPr lang="en" sz="1800">
                <a:latin typeface="Arial"/>
                <a:ea typeface="Arial"/>
                <a:cs typeface="Arial"/>
                <a:sym typeface="Arial"/>
              </a:rPr>
              <a:t>Medical scans</a:t>
            </a:r>
          </a:p>
        </p:txBody>
      </p:sp>
      <p:pic>
        <p:nvPicPr>
          <p:cNvPr id="88" name="Shape 88"/>
          <p:cNvPicPr preferRelativeResize="0"/>
          <p:nvPr/>
        </p:nvPicPr>
        <p:blipFill>
          <a:blip r:embed="rId4">
            <a:alphaModFix/>
          </a:blip>
          <a:stretch>
            <a:fillRect/>
          </a:stretch>
        </p:blipFill>
        <p:spPr>
          <a:xfrm>
            <a:off x="4149250" y="1152482"/>
            <a:ext cx="2793875" cy="2095425"/>
          </a:xfrm>
          <a:prstGeom prst="rect">
            <a:avLst/>
          </a:prstGeom>
          <a:noFill/>
          <a:ln>
            <a:noFill/>
          </a:ln>
        </p:spPr>
      </p:pic>
      <p:pic>
        <p:nvPicPr>
          <p:cNvPr id="89" name="Shape 89"/>
          <p:cNvPicPr preferRelativeResize="0"/>
          <p:nvPr/>
        </p:nvPicPr>
        <p:blipFill>
          <a:blip r:embed="rId5">
            <a:alphaModFix/>
          </a:blip>
          <a:stretch>
            <a:fillRect/>
          </a:stretch>
        </p:blipFill>
        <p:spPr>
          <a:xfrm>
            <a:off x="6590719" y="2374144"/>
            <a:ext cx="2241575" cy="2549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3" name="Shape 93"/>
        <p:cNvGrpSpPr/>
        <p:nvPr/>
      </p:nvGrpSpPr>
      <p:grpSpPr>
        <a:xfrm>
          <a:off x="0" y="0"/>
          <a:ext cx="0" cy="0"/>
          <a:chOff x="0" y="0"/>
          <a:chExt cx="0" cy="0"/>
        </a:xfrm>
      </p:grpSpPr>
      <p:sp>
        <p:nvSpPr>
          <p:cNvPr id="94" name="Shape 94"/>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Overview</a:t>
            </a:r>
          </a:p>
        </p:txBody>
      </p:sp>
      <p:sp>
        <p:nvSpPr>
          <p:cNvPr id="95" name="Shape 95"/>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Project Description</a:t>
            </a:r>
          </a:p>
          <a:p>
            <a:pPr indent="-228600" lvl="0" marL="457200" rtl="0">
              <a:spcBef>
                <a:spcPts val="0"/>
              </a:spcBef>
              <a:buFont typeface="Arial"/>
              <a:buChar char="●"/>
            </a:pPr>
            <a:r>
              <a:rPr b="1" lang="en">
                <a:latin typeface="Arial"/>
                <a:ea typeface="Arial"/>
                <a:cs typeface="Arial"/>
                <a:sym typeface="Arial"/>
              </a:rPr>
              <a:t>Algorithm</a:t>
            </a:r>
          </a:p>
          <a:p>
            <a:pPr indent="-228600" lvl="0" marL="457200" rtl="0">
              <a:spcBef>
                <a:spcPts val="0"/>
              </a:spcBef>
              <a:buFont typeface="Arial"/>
              <a:buChar char="●"/>
            </a:pPr>
            <a:r>
              <a:rPr lang="en">
                <a:latin typeface="Arial"/>
                <a:ea typeface="Arial"/>
                <a:cs typeface="Arial"/>
                <a:sym typeface="Arial"/>
              </a:rPr>
              <a:t>Serial Code</a:t>
            </a:r>
          </a:p>
          <a:p>
            <a:pPr indent="-228600" lvl="0" marL="457200" rtl="0">
              <a:spcBef>
                <a:spcPts val="0"/>
              </a:spcBef>
              <a:buFont typeface="Arial"/>
              <a:buChar char="●"/>
            </a:pPr>
            <a:r>
              <a:rPr lang="en">
                <a:latin typeface="Arial"/>
                <a:ea typeface="Arial"/>
                <a:cs typeface="Arial"/>
                <a:sym typeface="Arial"/>
              </a:rPr>
              <a:t>Parallelization</a:t>
            </a:r>
          </a:p>
          <a:p>
            <a:pPr indent="-228600" lvl="0" marL="457200" rtl="0">
              <a:spcBef>
                <a:spcPts val="0"/>
              </a:spcBef>
              <a:buFont typeface="Arial"/>
              <a:buChar char="●"/>
            </a:pPr>
            <a:r>
              <a:rPr lang="en">
                <a:latin typeface="Arial"/>
                <a:ea typeface="Arial"/>
                <a:cs typeface="Arial"/>
                <a:sym typeface="Arial"/>
              </a:rPr>
              <a:t>Results</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sp>
        <p:nvSpPr>
          <p:cNvPr id="100" name="Shape 100"/>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Algorithm: NMS</a:t>
            </a:r>
          </a:p>
        </p:txBody>
      </p:sp>
      <p:sp>
        <p:nvSpPr>
          <p:cNvPr id="101" name="Shape 101"/>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Font typeface="Arial"/>
              <a:buChar char="●"/>
            </a:pPr>
            <a:r>
              <a:rPr lang="en">
                <a:latin typeface="Arial"/>
                <a:ea typeface="Arial"/>
                <a:cs typeface="Arial"/>
                <a:sym typeface="Arial"/>
              </a:rPr>
              <a:t>Takes a list of bounding boxes (detected elsewhere)</a:t>
            </a:r>
          </a:p>
          <a:p>
            <a:pPr indent="-228600" lvl="0" marL="457200" rtl="0">
              <a:spcBef>
                <a:spcPts val="0"/>
              </a:spcBef>
              <a:buFont typeface="Arial"/>
              <a:buChar char="●"/>
            </a:pPr>
            <a:r>
              <a:rPr lang="en">
                <a:latin typeface="Arial"/>
                <a:ea typeface="Arial"/>
                <a:cs typeface="Arial"/>
                <a:sym typeface="Arial"/>
              </a:rPr>
              <a:t>Loop over bounding boxes and compute overlap ratios</a:t>
            </a:r>
          </a:p>
          <a:p>
            <a:pPr indent="-228600" lvl="1" marL="914400" rtl="0">
              <a:spcBef>
                <a:spcPts val="0"/>
              </a:spcBef>
              <a:buFont typeface="Arial"/>
              <a:buChar char="○"/>
            </a:pPr>
            <a:r>
              <a:rPr lang="en">
                <a:latin typeface="Arial"/>
                <a:ea typeface="Arial"/>
                <a:cs typeface="Arial"/>
                <a:sym typeface="Arial"/>
              </a:rPr>
              <a:t>Overlap ratio threshold is determined by the user</a:t>
            </a:r>
          </a:p>
          <a:p>
            <a:pPr indent="-228600" lvl="0" marL="457200" rtl="0">
              <a:spcBef>
                <a:spcPts val="0"/>
              </a:spcBef>
              <a:buFont typeface="Arial"/>
              <a:buChar char="●"/>
            </a:pPr>
            <a:r>
              <a:rPr lang="en">
                <a:latin typeface="Arial"/>
                <a:ea typeface="Arial"/>
                <a:cs typeface="Arial"/>
                <a:sym typeface="Arial"/>
              </a:rPr>
              <a:t>Boxes that overlap too much (overlap &gt; threshold) are suppressed</a:t>
            </a:r>
          </a:p>
          <a:p>
            <a:pPr indent="-228600" lvl="0" marL="457200" rtl="0">
              <a:spcBef>
                <a:spcPts val="0"/>
              </a:spcBef>
              <a:buFont typeface="Arial"/>
              <a:buChar char="●"/>
            </a:pPr>
            <a:r>
              <a:rPr lang="en">
                <a:latin typeface="Arial"/>
                <a:ea typeface="Arial"/>
                <a:cs typeface="Arial"/>
                <a:sym typeface="Arial"/>
              </a:rPr>
              <a:t>Boxes detected with a higher probability are favored</a:t>
            </a:r>
          </a:p>
          <a:p>
            <a:pPr indent="-228600" lvl="0" marL="457200" rtl="0">
              <a:spcBef>
                <a:spcPts val="0"/>
              </a:spcBef>
              <a:buFont typeface="Arial"/>
              <a:buChar char="●"/>
            </a:pPr>
            <a:r>
              <a:rPr lang="en">
                <a:latin typeface="Arial"/>
                <a:ea typeface="Arial"/>
                <a:cs typeface="Arial"/>
                <a:sym typeface="Arial"/>
              </a:rPr>
              <a:t>Return a new list ignoring the redundant bounding boxes</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5" name="Shape 105"/>
        <p:cNvGrpSpPr/>
        <p:nvPr/>
      </p:nvGrpSpPr>
      <p:grpSpPr>
        <a:xfrm>
          <a:off x="0" y="0"/>
          <a:ext cx="0" cy="0"/>
          <a:chOff x="0" y="0"/>
          <a:chExt cx="0" cy="0"/>
        </a:xfrm>
      </p:grpSpPr>
      <p:sp>
        <p:nvSpPr>
          <p:cNvPr id="106" name="Shape 106"/>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latin typeface="Trebuchet MS"/>
                <a:ea typeface="Trebuchet MS"/>
                <a:cs typeface="Trebuchet MS"/>
                <a:sym typeface="Trebuchet MS"/>
              </a:rPr>
              <a:t>Algorithm: NMS</a:t>
            </a:r>
          </a:p>
        </p:txBody>
      </p:sp>
      <p:pic>
        <p:nvPicPr>
          <p:cNvPr id="107" name="Shape 107"/>
          <p:cNvPicPr preferRelativeResize="0"/>
          <p:nvPr/>
        </p:nvPicPr>
        <p:blipFill>
          <a:blip r:embed="rId3">
            <a:alphaModFix/>
          </a:blip>
          <a:stretch>
            <a:fillRect/>
          </a:stretch>
        </p:blipFill>
        <p:spPr>
          <a:xfrm>
            <a:off x="623875" y="1056374"/>
            <a:ext cx="2661875" cy="1990974"/>
          </a:xfrm>
          <a:prstGeom prst="rect">
            <a:avLst/>
          </a:prstGeom>
          <a:noFill/>
          <a:ln>
            <a:noFill/>
          </a:ln>
        </p:spPr>
      </p:pic>
      <p:cxnSp>
        <p:nvCxnSpPr>
          <p:cNvPr id="108" name="Shape 108"/>
          <p:cNvCxnSpPr/>
          <p:nvPr/>
        </p:nvCxnSpPr>
        <p:spPr>
          <a:xfrm>
            <a:off x="3576875" y="2051862"/>
            <a:ext cx="2135100" cy="0"/>
          </a:xfrm>
          <a:prstGeom prst="straightConnector1">
            <a:avLst/>
          </a:prstGeom>
          <a:noFill/>
          <a:ln cap="flat" cmpd="sng" w="9525">
            <a:solidFill>
              <a:schemeClr val="dk2"/>
            </a:solidFill>
            <a:prstDash val="solid"/>
            <a:round/>
            <a:headEnd len="lg" w="lg" type="none"/>
            <a:tailEnd len="lg" w="lg" type="triangle"/>
          </a:ln>
        </p:spPr>
      </p:cxnSp>
      <p:pic>
        <p:nvPicPr>
          <p:cNvPr id="109" name="Shape 109"/>
          <p:cNvPicPr preferRelativeResize="0"/>
          <p:nvPr/>
        </p:nvPicPr>
        <p:blipFill>
          <a:blip r:embed="rId4">
            <a:alphaModFix/>
          </a:blip>
          <a:stretch>
            <a:fillRect/>
          </a:stretch>
        </p:blipFill>
        <p:spPr>
          <a:xfrm>
            <a:off x="5864400" y="1056362"/>
            <a:ext cx="2661875" cy="1990985"/>
          </a:xfrm>
          <a:prstGeom prst="rect">
            <a:avLst/>
          </a:prstGeom>
          <a:noFill/>
          <a:ln>
            <a:noFill/>
          </a:ln>
        </p:spPr>
      </p:pic>
      <p:pic>
        <p:nvPicPr>
          <p:cNvPr id="110" name="Shape 110"/>
          <p:cNvPicPr preferRelativeResize="0"/>
          <p:nvPr/>
        </p:nvPicPr>
        <p:blipFill>
          <a:blip r:embed="rId5">
            <a:alphaModFix/>
          </a:blip>
          <a:stretch>
            <a:fillRect/>
          </a:stretch>
        </p:blipFill>
        <p:spPr>
          <a:xfrm>
            <a:off x="2592550" y="3230424"/>
            <a:ext cx="4124550" cy="17189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latin typeface="Trebuchet MS"/>
                <a:ea typeface="Trebuchet MS"/>
                <a:cs typeface="Trebuchet MS"/>
                <a:sym typeface="Trebuchet MS"/>
              </a:rPr>
              <a:t>Algorithm: Patterns</a:t>
            </a:r>
          </a:p>
        </p:txBody>
      </p:sp>
      <p:pic>
        <p:nvPicPr>
          <p:cNvPr id="116" name="Shape 116"/>
          <p:cNvPicPr preferRelativeResize="0"/>
          <p:nvPr/>
        </p:nvPicPr>
        <p:blipFill>
          <a:blip r:embed="rId3">
            <a:alphaModFix/>
          </a:blip>
          <a:stretch>
            <a:fillRect/>
          </a:stretch>
        </p:blipFill>
        <p:spPr>
          <a:xfrm>
            <a:off x="1354387" y="1017723"/>
            <a:ext cx="6435225" cy="3987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